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305" r:id="rId6"/>
    <p:sldId id="261" r:id="rId7"/>
    <p:sldId id="288" r:id="rId8"/>
    <p:sldId id="289" r:id="rId9"/>
    <p:sldId id="290" r:id="rId10"/>
    <p:sldId id="291" r:id="rId11"/>
    <p:sldId id="297" r:id="rId12"/>
    <p:sldId id="293" r:id="rId13"/>
    <p:sldId id="292" r:id="rId14"/>
    <p:sldId id="294" r:id="rId15"/>
    <p:sldId id="295" r:id="rId16"/>
    <p:sldId id="298" r:id="rId17"/>
    <p:sldId id="300" r:id="rId18"/>
    <p:sldId id="301" r:id="rId19"/>
    <p:sldId id="302" r:id="rId20"/>
    <p:sldId id="303" r:id="rId21"/>
    <p:sldId id="304" r:id="rId22"/>
    <p:sldId id="27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B35200-9356-CA80-1D92-50B30BD7BDD2}" name="Bethan Whistance" initials="BW" userId="S::beth.whistance@yorkconsulting.co.uk::ec4521ba-2a4d-4089-ab82-772b52170de5" providerId="AD"/>
  <p188:author id="{6EFEC3C2-E6EA-06B1-D0A8-6DAB591C95B6}" name="Georgina Cowen" initials="GC" userId="S::Georgina.Cowen@yorkconsulting.co.uk::2cb874cc-f068-48a8-a3c5-cdb6eda1cda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0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5FA9FE-4D6D-49D5-AD28-319C8E0315D0}" v="12" dt="2025-06-18T11:15:00.426"/>
  </p1510:revLst>
</p1510:revInfo>
</file>

<file path=ppt/tableStyles.xml><?xml version="1.0" encoding="utf-8"?>
<a:tblStyleLst xmlns:a="http://schemas.openxmlformats.org/drawingml/2006/main" def="{0817EA92-75D0-4044-A80A-286907CE0DDB}">
  <a:tblStyle styleId="{0817EA92-75D0-4044-A80A-286907CE0DDB}" styleName="Custom Table">
    <a:wholeTbl>
      <a:tcTxStyle>
        <a:fontRef idx="minor">
          <a:prstClr val="black"/>
        </a:fontRef>
        <a:schemeClr val="dk1"/>
      </a:tcTxStyle>
      <a:tcStyle>
        <a:tcBdr>
          <a:left>
            <a:ln w="0" cmpd="sng">
              <a:solidFill>
                <a:srgbClr val="E0D7FB"/>
              </a:solidFill>
            </a:ln>
          </a:left>
          <a:right>
            <a:ln w="0" cmpd="sng">
              <a:solidFill>
                <a:srgbClr val="E0D7FB"/>
              </a:solidFill>
            </a:ln>
          </a:right>
          <a:top>
            <a:ln w="9525" cmpd="sng">
              <a:solidFill>
                <a:srgbClr val="E0D7FB"/>
              </a:solidFill>
            </a:ln>
          </a:top>
          <a:bottom>
            <a:ln w="9525" cmpd="sng">
              <a:solidFill>
                <a:srgbClr val="E0D7FB"/>
              </a:solidFill>
            </a:ln>
          </a:bottom>
          <a:insideH>
            <a:ln w="9525" cmpd="sng">
              <a:solidFill>
                <a:srgbClr val="E0D7FB"/>
              </a:solidFill>
            </a:ln>
          </a:insideH>
          <a:insideV>
            <a:ln w="0" cmpd="sng">
              <a:solidFill>
                <a:srgbClr val="E0D7FB"/>
              </a:solidFill>
            </a:ln>
          </a:insideV>
        </a:tcBdr>
      </a:tcStyle>
    </a:wholeTbl>
    <a:firstRow>
      <a:tcTxStyle b="on">
        <a:fontRef idx="minor">
          <a:srgbClr val="1B0757"/>
        </a:fontRef>
        <a:srgbClr val="1B0757"/>
      </a:tcTxStyle>
      <a:tcStyle>
        <a:tcBdr>
          <a:left>
            <a:ln w="0" cmpd="sng">
              <a:solidFill>
                <a:srgbClr val="E0D7FB"/>
              </a:solidFill>
            </a:ln>
          </a:left>
          <a:right>
            <a:ln w="0" cmpd="sng">
              <a:solidFill>
                <a:srgbClr val="E0D7FB"/>
              </a:solidFill>
            </a:ln>
          </a:right>
          <a:top>
            <a:ln w="9525" cmpd="sng">
              <a:solidFill>
                <a:srgbClr val="E0D7FB"/>
              </a:solidFill>
            </a:ln>
          </a:top>
          <a:bottom>
            <a:ln w="9525" cmpd="sng">
              <a:solidFill>
                <a:srgbClr val="E0D7FB"/>
              </a:solidFill>
            </a:ln>
          </a:bottom>
          <a:insideH>
            <a:ln w="9525" cmpd="sng">
              <a:solidFill>
                <a:srgbClr val="E0D7FB"/>
              </a:solidFill>
            </a:ln>
          </a:insideH>
          <a:insideV>
            <a:ln w="0" cmpd="sng">
              <a:solidFill>
                <a:srgbClr val="E0D7FB"/>
              </a:solidFill>
            </a:ln>
          </a:insideV>
        </a:tcBdr>
        <a:fill>
          <a:solidFill>
            <a:srgbClr val="E0D7FB"/>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5" autoAdjust="0"/>
  </p:normalViewPr>
  <p:slideViewPr>
    <p:cSldViewPr snapToGrid="0">
      <p:cViewPr varScale="1">
        <p:scale>
          <a:sx n="92" d="100"/>
          <a:sy n="92" d="100"/>
        </p:scale>
        <p:origin x="66" y="45"/>
      </p:cViewPr>
      <p:guideLst/>
    </p:cSldViewPr>
  </p:slideViewPr>
  <p:notesTextViewPr>
    <p:cViewPr>
      <p:scale>
        <a:sx n="1" d="1"/>
        <a:sy n="1" d="1"/>
      </p:scale>
      <p:origin x="0" y="0"/>
    </p:cViewPr>
  </p:notesTextViewPr>
  <p:notesViewPr>
    <p:cSldViewPr snapToGrid="0">
      <p:cViewPr>
        <p:scale>
          <a:sx n="1" d="2"/>
          <a:sy n="1" d="2"/>
        </p:scale>
        <p:origin x="3189" y="6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FAAE86-B4A3-2946-958E-E7D3D5EE58CD}" type="datetimeFigureOut">
              <a:t>7/10/2025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4DD9A-EBED-9343-84B1-9E1FF713ADAB}" type="slidenum">
              <a:t>‹#›</a:t>
            </a:fld>
            <a:endParaRPr lang="en-GB"/>
          </a:p>
        </p:txBody>
      </p:sp>
    </p:spTree>
    <p:extLst>
      <p:ext uri="{BB962C8B-B14F-4D97-AF65-F5344CB8AC3E}">
        <p14:creationId xmlns:p14="http://schemas.microsoft.com/office/powerpoint/2010/main" val="966941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assets.publishing.service.gov.uk/media/60f1754fd3bf7f56824cc5d8/Main_report_20210629_TH.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socialfinance.org.uk/assets/documents/Essex-Edge-of-Care-final-report.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golab.bsg.ox.ac.uk/knowledge-bank/resource-library/positive-families-partnership-social-outcomes-contract-indepth-review/#:~:text=This%20in-depth%20review%20provides%20an%20overview%20of%20the,together%20and%20prevent%20young%20people%20going%20into%20care."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124DD9A-EBED-9343-84B1-9E1FF713ADAB}" type="slidenum">
              <a:rPr lang="en-GB" smtClean="0"/>
              <a:t>1</a:t>
            </a:fld>
            <a:endParaRPr lang="en-GB"/>
          </a:p>
        </p:txBody>
      </p:sp>
    </p:spTree>
    <p:extLst>
      <p:ext uri="{BB962C8B-B14F-4D97-AF65-F5344CB8AC3E}">
        <p14:creationId xmlns:p14="http://schemas.microsoft.com/office/powerpoint/2010/main" val="3158971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71ABF-B43E-B164-2949-AFEB7A1540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B6D9FB-5C2D-330A-B6EC-BBE1D9E75D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3E769C-DE1B-C28D-D187-A1909718EEE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31696B92-13E5-C6ED-D17C-0698885021B9}"/>
              </a:ext>
            </a:extLst>
          </p:cNvPr>
          <p:cNvSpPr>
            <a:spLocks noGrp="1"/>
          </p:cNvSpPr>
          <p:nvPr>
            <p:ph type="sldNum" sz="quarter" idx="5"/>
          </p:nvPr>
        </p:nvSpPr>
        <p:spPr/>
        <p:txBody>
          <a:bodyPr/>
          <a:lstStyle/>
          <a:p>
            <a:fld id="{1124DD9A-EBED-9343-84B1-9E1FF713ADAB}" type="slidenum">
              <a:rPr lang="en-GB" smtClean="0"/>
              <a:t>10</a:t>
            </a:fld>
            <a:endParaRPr lang="en-GB"/>
          </a:p>
        </p:txBody>
      </p:sp>
    </p:spTree>
    <p:extLst>
      <p:ext uri="{BB962C8B-B14F-4D97-AF65-F5344CB8AC3E}">
        <p14:creationId xmlns:p14="http://schemas.microsoft.com/office/powerpoint/2010/main" val="2871428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GB" sz="1800" kern="100">
              <a:effectLst/>
              <a:latin typeface="Aptos" panose="020B0004020202020204" pitchFamily="34" charset="0"/>
              <a:ea typeface="Aptos" panose="020B000402020202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1124DD9A-EBED-9343-84B1-9E1FF713ADAB}" type="slidenum">
              <a:rPr lang="en-GB" smtClean="0"/>
              <a:t>11</a:t>
            </a:fld>
            <a:endParaRPr lang="en-GB"/>
          </a:p>
        </p:txBody>
      </p:sp>
    </p:spTree>
    <p:extLst>
      <p:ext uri="{BB962C8B-B14F-4D97-AF65-F5344CB8AC3E}">
        <p14:creationId xmlns:p14="http://schemas.microsoft.com/office/powerpoint/2010/main" val="4196635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48BB6-4D8C-60A6-27F5-4E131C3865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A6DA6B-9B3F-B08C-E01D-70B7CB84BD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8B7C86-9711-ADEF-E28F-0CB6D069AEF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1963541-EA87-0B49-52B5-AEA64E7BF733}"/>
              </a:ext>
            </a:extLst>
          </p:cNvPr>
          <p:cNvSpPr>
            <a:spLocks noGrp="1"/>
          </p:cNvSpPr>
          <p:nvPr>
            <p:ph type="sldNum" sz="quarter" idx="5"/>
          </p:nvPr>
        </p:nvSpPr>
        <p:spPr/>
        <p:txBody>
          <a:bodyPr/>
          <a:lstStyle/>
          <a:p>
            <a:fld id="{1124DD9A-EBED-9343-84B1-9E1FF713ADAB}" type="slidenum">
              <a:rPr lang="en-GB" smtClean="0"/>
              <a:t>12</a:t>
            </a:fld>
            <a:endParaRPr lang="en-GB"/>
          </a:p>
        </p:txBody>
      </p:sp>
    </p:spTree>
    <p:extLst>
      <p:ext uri="{BB962C8B-B14F-4D97-AF65-F5344CB8AC3E}">
        <p14:creationId xmlns:p14="http://schemas.microsoft.com/office/powerpoint/2010/main" val="3108762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124DD9A-EBED-9343-84B1-9E1FF713ADAB}" type="slidenum">
              <a:rPr lang="en-GB" smtClean="0"/>
              <a:t>13</a:t>
            </a:fld>
            <a:endParaRPr lang="en-GB"/>
          </a:p>
        </p:txBody>
      </p:sp>
    </p:spTree>
    <p:extLst>
      <p:ext uri="{BB962C8B-B14F-4D97-AF65-F5344CB8AC3E}">
        <p14:creationId xmlns:p14="http://schemas.microsoft.com/office/powerpoint/2010/main" val="1073778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1124DD9A-EBED-9343-84B1-9E1FF713ADAB}" type="slidenum">
              <a:rPr lang="en-GB" smtClean="0"/>
              <a:t>14</a:t>
            </a:fld>
            <a:endParaRPr lang="en-GB"/>
          </a:p>
        </p:txBody>
      </p:sp>
      <p:sp>
        <p:nvSpPr>
          <p:cNvPr id="6" name="Notes Placeholder 5">
            <a:extLst>
              <a:ext uri="{FF2B5EF4-FFF2-40B4-BE49-F238E27FC236}">
                <a16:creationId xmlns:a16="http://schemas.microsoft.com/office/drawing/2014/main" id="{028F5921-F1E8-D176-451C-61136E5AF656}"/>
              </a:ext>
            </a:extLst>
          </p:cNvPr>
          <p:cNvSpPr>
            <a:spLocks noGrp="1"/>
          </p:cNvSpPr>
          <p:nvPr>
            <p:ph type="body"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The use of social impact bonds in children's care: main research report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2021, Government Outcomes Lab</a:t>
            </a:r>
          </a:p>
          <a:p>
            <a:endParaRPr lang="en-GB" dirty="0"/>
          </a:p>
        </p:txBody>
      </p:sp>
    </p:spTree>
    <p:extLst>
      <p:ext uri="{BB962C8B-B14F-4D97-AF65-F5344CB8AC3E}">
        <p14:creationId xmlns:p14="http://schemas.microsoft.com/office/powerpoint/2010/main" val="227360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1124DD9A-EBED-9343-84B1-9E1FF713ADAB}" type="slidenum">
              <a:rPr lang="en-GB" smtClean="0"/>
              <a:t>15</a:t>
            </a:fld>
            <a:endParaRPr lang="en-GB"/>
          </a:p>
        </p:txBody>
      </p:sp>
      <p:sp>
        <p:nvSpPr>
          <p:cNvPr id="6" name="Notes Placeholder 5">
            <a:extLst>
              <a:ext uri="{FF2B5EF4-FFF2-40B4-BE49-F238E27FC236}">
                <a16:creationId xmlns:a16="http://schemas.microsoft.com/office/drawing/2014/main" id="{8F554590-155A-3455-3B9C-20683A699EFD}"/>
              </a:ext>
            </a:extLst>
          </p:cNvPr>
          <p:cNvSpPr>
            <a:spLocks noGrp="1"/>
          </p:cNvSpPr>
          <p:nvPr>
            <p:ph type="body"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Essex-Edge-of-Care-final-report.pdf</a:t>
            </a:r>
            <a:r>
              <a:rPr lang="en-GB" sz="1200" b="0" kern="100" dirty="0">
                <a:effectLst/>
                <a:latin typeface="Aptos" panose="020B0004020202020204" pitchFamily="34" charset="0"/>
                <a:ea typeface="Aptos" panose="020B0004020202020204" pitchFamily="34" charset="0"/>
                <a:cs typeface="Times New Roman" panose="02020603050405020304" pitchFamily="18" charset="0"/>
              </a:rPr>
              <a:t>, 2021, Social Finance</a:t>
            </a:r>
          </a:p>
          <a:p>
            <a:endParaRPr lang="en-GB" dirty="0"/>
          </a:p>
        </p:txBody>
      </p:sp>
    </p:spTree>
    <p:extLst>
      <p:ext uri="{BB962C8B-B14F-4D97-AF65-F5344CB8AC3E}">
        <p14:creationId xmlns:p14="http://schemas.microsoft.com/office/powerpoint/2010/main" val="2934336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1124DD9A-EBED-9343-84B1-9E1FF713ADAB}" type="slidenum">
              <a:rPr lang="en-GB" smtClean="0"/>
              <a:t>16</a:t>
            </a:fld>
            <a:endParaRPr lang="en-GB"/>
          </a:p>
        </p:txBody>
      </p:sp>
      <p:sp>
        <p:nvSpPr>
          <p:cNvPr id="6" name="Notes Placeholder 5">
            <a:extLst>
              <a:ext uri="{FF2B5EF4-FFF2-40B4-BE49-F238E27FC236}">
                <a16:creationId xmlns:a16="http://schemas.microsoft.com/office/drawing/2014/main" id="{B4786D43-7093-4F4B-DB83-A54E5149E24E}"/>
              </a:ext>
            </a:extLst>
          </p:cNvPr>
          <p:cNvSpPr>
            <a:spLocks noGrp="1"/>
          </p:cNvSpPr>
          <p:nvPr>
            <p:ph type="body"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Positive Families Partnership Social Outcomes Contract: An </a:t>
            </a:r>
            <a:r>
              <a:rPr lang="en-GB" sz="12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Indepth</a:t>
            </a:r>
            <a:r>
              <a:rPr lang="en-GB" sz="1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 Review</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2021, Government Outcomes Lab</a:t>
            </a:r>
          </a:p>
          <a:p>
            <a:endParaRPr lang="en-GB" dirty="0"/>
          </a:p>
        </p:txBody>
      </p:sp>
    </p:spTree>
    <p:extLst>
      <p:ext uri="{BB962C8B-B14F-4D97-AF65-F5344CB8AC3E}">
        <p14:creationId xmlns:p14="http://schemas.microsoft.com/office/powerpoint/2010/main" val="3049338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124DD9A-EBED-9343-84B1-9E1FF713ADAB}" type="slidenum">
              <a:rPr lang="en-GB" smtClean="0"/>
              <a:t>17</a:t>
            </a:fld>
            <a:endParaRPr lang="en-GB"/>
          </a:p>
        </p:txBody>
      </p:sp>
    </p:spTree>
    <p:extLst>
      <p:ext uri="{BB962C8B-B14F-4D97-AF65-F5344CB8AC3E}">
        <p14:creationId xmlns:p14="http://schemas.microsoft.com/office/powerpoint/2010/main" val="382686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124DD9A-EBED-9343-84B1-9E1FF713ADAB}" type="slidenum">
              <a:rPr lang="en-GB" smtClean="0"/>
              <a:t>18</a:t>
            </a:fld>
            <a:endParaRPr lang="en-GB"/>
          </a:p>
        </p:txBody>
      </p:sp>
    </p:spTree>
    <p:extLst>
      <p:ext uri="{BB962C8B-B14F-4D97-AF65-F5344CB8AC3E}">
        <p14:creationId xmlns:p14="http://schemas.microsoft.com/office/powerpoint/2010/main" val="2974406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124DD9A-EBED-9343-84B1-9E1FF713ADAB}" type="slidenum">
              <a:rPr lang="en-GB" smtClean="0"/>
              <a:t>19</a:t>
            </a:fld>
            <a:endParaRPr lang="en-GB"/>
          </a:p>
        </p:txBody>
      </p:sp>
    </p:spTree>
    <p:extLst>
      <p:ext uri="{BB962C8B-B14F-4D97-AF65-F5344CB8AC3E}">
        <p14:creationId xmlns:p14="http://schemas.microsoft.com/office/powerpoint/2010/main" val="1515615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6F14E-2973-92BB-34DB-813DA122A7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CCC864-EAFB-71FD-E915-24393B37ED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8B6E4B-EFC2-C43C-ACC0-75D4B82154C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FF5D7AC-76A2-A9E0-6703-47E2F4C86F54}"/>
              </a:ext>
            </a:extLst>
          </p:cNvPr>
          <p:cNvSpPr>
            <a:spLocks noGrp="1"/>
          </p:cNvSpPr>
          <p:nvPr>
            <p:ph type="sldNum" sz="quarter" idx="5"/>
          </p:nvPr>
        </p:nvSpPr>
        <p:spPr/>
        <p:txBody>
          <a:bodyPr/>
          <a:lstStyle/>
          <a:p>
            <a:fld id="{1124DD9A-EBED-9343-84B1-9E1FF713ADAB}" type="slidenum">
              <a:rPr lang="en-GB" smtClean="0"/>
              <a:t>2</a:t>
            </a:fld>
            <a:endParaRPr lang="en-GB"/>
          </a:p>
        </p:txBody>
      </p:sp>
    </p:spTree>
    <p:extLst>
      <p:ext uri="{BB962C8B-B14F-4D97-AF65-F5344CB8AC3E}">
        <p14:creationId xmlns:p14="http://schemas.microsoft.com/office/powerpoint/2010/main" val="418794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124DD9A-EBED-9343-84B1-9E1FF713ADAB}" type="slidenum">
              <a:rPr lang="en-GB" smtClean="0"/>
              <a:t>3</a:t>
            </a:fld>
            <a:endParaRPr lang="en-GB"/>
          </a:p>
        </p:txBody>
      </p:sp>
    </p:spTree>
    <p:extLst>
      <p:ext uri="{BB962C8B-B14F-4D97-AF65-F5344CB8AC3E}">
        <p14:creationId xmlns:p14="http://schemas.microsoft.com/office/powerpoint/2010/main" val="302797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124DD9A-EBED-9343-84B1-9E1FF713ADAB}" type="slidenum">
              <a:rPr lang="en-GB" smtClean="0"/>
              <a:t>4</a:t>
            </a:fld>
            <a:endParaRPr lang="en-GB"/>
          </a:p>
        </p:txBody>
      </p:sp>
    </p:spTree>
    <p:extLst>
      <p:ext uri="{BB962C8B-B14F-4D97-AF65-F5344CB8AC3E}">
        <p14:creationId xmlns:p14="http://schemas.microsoft.com/office/powerpoint/2010/main" val="777320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endParaRPr lang="en-GB" dirty="0"/>
          </a:p>
        </p:txBody>
      </p:sp>
      <p:sp>
        <p:nvSpPr>
          <p:cNvPr id="4" name="Slide Number Placeholder 3"/>
          <p:cNvSpPr>
            <a:spLocks noGrp="1"/>
          </p:cNvSpPr>
          <p:nvPr>
            <p:ph type="sldNum" sz="quarter" idx="5"/>
          </p:nvPr>
        </p:nvSpPr>
        <p:spPr/>
        <p:txBody>
          <a:bodyPr/>
          <a:lstStyle/>
          <a:p>
            <a:fld id="{1124DD9A-EBED-9343-84B1-9E1FF713ADAB}" type="slidenum">
              <a:rPr lang="en-GB" smtClean="0"/>
              <a:t>5</a:t>
            </a:fld>
            <a:endParaRPr lang="en-GB"/>
          </a:p>
        </p:txBody>
      </p:sp>
    </p:spTree>
    <p:extLst>
      <p:ext uri="{BB962C8B-B14F-4D97-AF65-F5344CB8AC3E}">
        <p14:creationId xmlns:p14="http://schemas.microsoft.com/office/powerpoint/2010/main" val="1508219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7F4B5-2634-9346-5A94-BF4A863496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04F9F8-9C2F-6343-D8F9-5834116C39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62E060-C66F-E0B0-678C-40B9D1F7477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0FD3CE3-7EE1-8C59-E00C-D42A3F8C510E}"/>
              </a:ext>
            </a:extLst>
          </p:cNvPr>
          <p:cNvSpPr>
            <a:spLocks noGrp="1"/>
          </p:cNvSpPr>
          <p:nvPr>
            <p:ph type="sldNum" sz="quarter" idx="5"/>
          </p:nvPr>
        </p:nvSpPr>
        <p:spPr/>
        <p:txBody>
          <a:bodyPr/>
          <a:lstStyle/>
          <a:p>
            <a:fld id="{1124DD9A-EBED-9343-84B1-9E1FF713ADAB}" type="slidenum">
              <a:rPr lang="en-GB" smtClean="0"/>
              <a:t>6</a:t>
            </a:fld>
            <a:endParaRPr lang="en-GB"/>
          </a:p>
        </p:txBody>
      </p:sp>
    </p:spTree>
    <p:extLst>
      <p:ext uri="{BB962C8B-B14F-4D97-AF65-F5344CB8AC3E}">
        <p14:creationId xmlns:p14="http://schemas.microsoft.com/office/powerpoint/2010/main" val="2969961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2097F-C391-079F-79D0-AE99D00BE6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54CDC6-AE30-AFD4-4242-AC0BA98159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037039-9266-E4AC-EFF7-E6F74F73556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7807682-083E-6498-F823-AC2C529C154D}"/>
              </a:ext>
            </a:extLst>
          </p:cNvPr>
          <p:cNvSpPr>
            <a:spLocks noGrp="1"/>
          </p:cNvSpPr>
          <p:nvPr>
            <p:ph type="sldNum" sz="quarter" idx="5"/>
          </p:nvPr>
        </p:nvSpPr>
        <p:spPr/>
        <p:txBody>
          <a:bodyPr/>
          <a:lstStyle/>
          <a:p>
            <a:fld id="{1124DD9A-EBED-9343-84B1-9E1FF713ADAB}" type="slidenum">
              <a:rPr lang="en-GB" smtClean="0"/>
              <a:t>7</a:t>
            </a:fld>
            <a:endParaRPr lang="en-GB"/>
          </a:p>
        </p:txBody>
      </p:sp>
    </p:spTree>
    <p:extLst>
      <p:ext uri="{BB962C8B-B14F-4D97-AF65-F5344CB8AC3E}">
        <p14:creationId xmlns:p14="http://schemas.microsoft.com/office/powerpoint/2010/main" val="821788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2A828-8FAF-63DD-2EBE-F9A07B1A11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D54F23-E91D-D9D3-E7F8-87C0226193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DD4A9F-C281-CFA5-5915-BE6CD9E00E7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C905758-DA3A-FCC7-EE59-4468E8D9FC5A}"/>
              </a:ext>
            </a:extLst>
          </p:cNvPr>
          <p:cNvSpPr>
            <a:spLocks noGrp="1"/>
          </p:cNvSpPr>
          <p:nvPr>
            <p:ph type="sldNum" sz="quarter" idx="5"/>
          </p:nvPr>
        </p:nvSpPr>
        <p:spPr/>
        <p:txBody>
          <a:bodyPr/>
          <a:lstStyle/>
          <a:p>
            <a:fld id="{1124DD9A-EBED-9343-84B1-9E1FF713ADAB}" type="slidenum">
              <a:rPr lang="en-GB" smtClean="0"/>
              <a:t>8</a:t>
            </a:fld>
            <a:endParaRPr lang="en-GB"/>
          </a:p>
        </p:txBody>
      </p:sp>
    </p:spTree>
    <p:extLst>
      <p:ext uri="{BB962C8B-B14F-4D97-AF65-F5344CB8AC3E}">
        <p14:creationId xmlns:p14="http://schemas.microsoft.com/office/powerpoint/2010/main" val="833851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06704-DCDF-8618-E3D4-7530B1870F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330164-6290-2644-AE16-697C7952E9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DD2B9C-BA06-0ED7-BC01-4BC4BC8B049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ED5640E-A071-B7D3-6125-F1538A484515}"/>
              </a:ext>
            </a:extLst>
          </p:cNvPr>
          <p:cNvSpPr>
            <a:spLocks noGrp="1"/>
          </p:cNvSpPr>
          <p:nvPr>
            <p:ph type="sldNum" sz="quarter" idx="5"/>
          </p:nvPr>
        </p:nvSpPr>
        <p:spPr/>
        <p:txBody>
          <a:bodyPr/>
          <a:lstStyle/>
          <a:p>
            <a:fld id="{1124DD9A-EBED-9343-84B1-9E1FF713ADAB}" type="slidenum">
              <a:rPr lang="en-GB" smtClean="0"/>
              <a:t>9</a:t>
            </a:fld>
            <a:endParaRPr lang="en-GB"/>
          </a:p>
        </p:txBody>
      </p:sp>
    </p:spTree>
    <p:extLst>
      <p:ext uri="{BB962C8B-B14F-4D97-AF65-F5344CB8AC3E}">
        <p14:creationId xmlns:p14="http://schemas.microsoft.com/office/powerpoint/2010/main" val="5000965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with Image – Blue">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2D00573A-7C43-03D9-3997-844A44997FBB}"/>
              </a:ext>
            </a:extLst>
          </p:cNvPr>
          <p:cNvSpPr>
            <a:spLocks noGrp="1"/>
          </p:cNvSpPr>
          <p:nvPr>
            <p:ph type="ctrTitle" hasCustomPrompt="1"/>
          </p:nvPr>
        </p:nvSpPr>
        <p:spPr>
          <a:xfrm>
            <a:off x="539997" y="1963817"/>
            <a:ext cx="8280000" cy="1274195"/>
          </a:xfrm>
          <a:prstGeom prst="rect">
            <a:avLst/>
          </a:prstGeom>
          <a:noFill/>
        </p:spPr>
        <p:txBody>
          <a:bodyPr anchor="b" anchorCtr="0"/>
          <a:lstStyle>
            <a:lvl1pPr algn="l">
              <a:lnSpc>
                <a:spcPct val="90000"/>
              </a:lnSpc>
              <a:defRPr sz="4600" b="0" baseline="0">
                <a:solidFill>
                  <a:schemeClr val="bg1"/>
                </a:solidFill>
              </a:defRPr>
            </a:lvl1pPr>
          </a:lstStyle>
          <a:p>
            <a:r>
              <a:rPr lang="en-US"/>
              <a:t>Presentation title to go here on maximum two lines</a:t>
            </a:r>
            <a:endParaRPr lang="en-GB"/>
          </a:p>
        </p:txBody>
      </p:sp>
      <p:sp>
        <p:nvSpPr>
          <p:cNvPr id="10" name="Subtitle 2">
            <a:extLst>
              <a:ext uri="{FF2B5EF4-FFF2-40B4-BE49-F238E27FC236}">
                <a16:creationId xmlns:a16="http://schemas.microsoft.com/office/drawing/2014/main" id="{AC07809E-7241-0A05-EAA4-C0BDA387DC49}"/>
              </a:ext>
            </a:extLst>
          </p:cNvPr>
          <p:cNvSpPr>
            <a:spLocks noGrp="1"/>
          </p:cNvSpPr>
          <p:nvPr>
            <p:ph type="subTitle" idx="1" hasCustomPrompt="1"/>
          </p:nvPr>
        </p:nvSpPr>
        <p:spPr>
          <a:xfrm>
            <a:off x="539999" y="3743998"/>
            <a:ext cx="8280000" cy="307072"/>
          </a:xfrm>
          <a:noFill/>
        </p:spPr>
        <p:txBody>
          <a:bodyPr wrap="square" anchor="t" anchorCtr="0">
            <a:spAutoFit/>
          </a:bodyPr>
          <a:lstStyle>
            <a:lvl1pPr marL="0" indent="0" algn="l">
              <a:lnSpc>
                <a:spcPct val="110000"/>
              </a:lnSpc>
              <a:spcBef>
                <a:spcPts val="0"/>
              </a:spcBef>
              <a:buNone/>
              <a:defRPr sz="2000" b="1" cap="none" spc="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 Here</a:t>
            </a:r>
            <a:endParaRPr lang="en-GB"/>
          </a:p>
        </p:txBody>
      </p:sp>
      <p:sp>
        <p:nvSpPr>
          <p:cNvPr id="11" name="Date Placeholder 3">
            <a:extLst>
              <a:ext uri="{FF2B5EF4-FFF2-40B4-BE49-F238E27FC236}">
                <a16:creationId xmlns:a16="http://schemas.microsoft.com/office/drawing/2014/main" id="{0FB9E8CD-EDE6-C333-2CB9-E65EE78DBF7A}"/>
              </a:ext>
            </a:extLst>
          </p:cNvPr>
          <p:cNvSpPr>
            <a:spLocks noGrp="1"/>
          </p:cNvSpPr>
          <p:nvPr>
            <p:ph type="dt" sz="half" idx="10"/>
          </p:nvPr>
        </p:nvSpPr>
        <p:spPr>
          <a:xfrm>
            <a:off x="539999" y="4112286"/>
            <a:ext cx="1934210" cy="246221"/>
          </a:xfrm>
        </p:spPr>
        <p:txBody>
          <a:bodyPr anchor="t" anchorCtr="0">
            <a:spAutoFit/>
          </a:bodyPr>
          <a:lstStyle>
            <a:lvl1pPr>
              <a:defRPr sz="1600">
                <a:solidFill>
                  <a:schemeClr val="bg1"/>
                </a:solidFill>
              </a:defRPr>
            </a:lvl1pPr>
          </a:lstStyle>
          <a:p>
            <a:endParaRPr lang="en-GB"/>
          </a:p>
        </p:txBody>
      </p:sp>
      <p:grpSp>
        <p:nvGrpSpPr>
          <p:cNvPr id="2" name="Graphic 2">
            <a:extLst>
              <a:ext uri="{FF2B5EF4-FFF2-40B4-BE49-F238E27FC236}">
                <a16:creationId xmlns:a16="http://schemas.microsoft.com/office/drawing/2014/main" id="{B5C03A5C-8673-07E3-3633-1DE776FDC771}"/>
              </a:ext>
            </a:extLst>
          </p:cNvPr>
          <p:cNvGrpSpPr/>
          <p:nvPr userDrawn="1"/>
        </p:nvGrpSpPr>
        <p:grpSpPr>
          <a:xfrm>
            <a:off x="446202" y="-265170"/>
            <a:ext cx="13257000" cy="9059545"/>
            <a:chOff x="0" y="65063"/>
            <a:chExt cx="4005361" cy="2924137"/>
          </a:xfrm>
          <a:solidFill>
            <a:schemeClr val="bg1">
              <a:alpha val="5000"/>
            </a:schemeClr>
          </a:solidFill>
        </p:grpSpPr>
        <p:sp>
          <p:nvSpPr>
            <p:cNvPr id="3" name="Freeform 2">
              <a:extLst>
                <a:ext uri="{FF2B5EF4-FFF2-40B4-BE49-F238E27FC236}">
                  <a16:creationId xmlns:a16="http://schemas.microsoft.com/office/drawing/2014/main" id="{1F70A782-0EDB-88D6-4983-E43C39DBC00D}"/>
                </a:ext>
              </a:extLst>
            </p:cNvPr>
            <p:cNvSpPr/>
            <p:nvPr userDrawn="1"/>
          </p:nvSpPr>
          <p:spPr>
            <a:xfrm>
              <a:off x="635292" y="65063"/>
              <a:ext cx="2550720" cy="2504137"/>
            </a:xfrm>
            <a:custGeom>
              <a:avLst/>
              <a:gdLst>
                <a:gd name="connsiteX0" fmla="*/ 154975 w 2550720"/>
                <a:gd name="connsiteY0" fmla="*/ 1163965 h 2504137"/>
                <a:gd name="connsiteX1" fmla="*/ 236160 w 2550720"/>
                <a:gd name="connsiteY1" fmla="*/ 133142 h 2504137"/>
                <a:gd name="connsiteX2" fmla="*/ 2056437 w 2550720"/>
                <a:gd name="connsiteY2" fmla="*/ 600764 h 2504137"/>
                <a:gd name="connsiteX3" fmla="*/ 2299736 w 2550720"/>
                <a:gd name="connsiteY3" fmla="*/ 2504138 h 2504137"/>
                <a:gd name="connsiteX4" fmla="*/ 2181023 w 2550720"/>
                <a:gd name="connsiteY4" fmla="*/ 1131335 h 2504137"/>
                <a:gd name="connsiteX5" fmla="*/ 458525 w 2550720"/>
                <a:gd name="connsiteY5" fmla="*/ 499018 h 2504137"/>
                <a:gd name="connsiteX6" fmla="*/ 155230 w 2550720"/>
                <a:gd name="connsiteY6" fmla="*/ 1163965 h 2504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720" h="2504137">
                  <a:moveTo>
                    <a:pt x="154975" y="1163965"/>
                  </a:moveTo>
                  <a:cubicBezTo>
                    <a:pt x="154975" y="1163965"/>
                    <a:pt x="-242780" y="410889"/>
                    <a:pt x="236160" y="133142"/>
                  </a:cubicBezTo>
                  <a:cubicBezTo>
                    <a:pt x="715099" y="-144604"/>
                    <a:pt x="1509843" y="12640"/>
                    <a:pt x="2056437" y="600764"/>
                  </a:cubicBezTo>
                  <a:cubicBezTo>
                    <a:pt x="2737318" y="1333542"/>
                    <a:pt x="2609158" y="1910361"/>
                    <a:pt x="2299736" y="2504138"/>
                  </a:cubicBezTo>
                  <a:cubicBezTo>
                    <a:pt x="2299736" y="2504138"/>
                    <a:pt x="2595882" y="1851266"/>
                    <a:pt x="2181023" y="1131335"/>
                  </a:cubicBezTo>
                  <a:cubicBezTo>
                    <a:pt x="1765908" y="411403"/>
                    <a:pt x="863428" y="362842"/>
                    <a:pt x="458525" y="499018"/>
                  </a:cubicBezTo>
                  <a:cubicBezTo>
                    <a:pt x="76343" y="627485"/>
                    <a:pt x="155230" y="1163965"/>
                    <a:pt x="155230" y="116396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Freeform 3">
              <a:extLst>
                <a:ext uri="{FF2B5EF4-FFF2-40B4-BE49-F238E27FC236}">
                  <a16:creationId xmlns:a16="http://schemas.microsoft.com/office/drawing/2014/main" id="{6C539221-6384-3241-166C-8647C45AE8C3}"/>
                </a:ext>
              </a:extLst>
            </p:cNvPr>
            <p:cNvSpPr/>
            <p:nvPr userDrawn="1"/>
          </p:nvSpPr>
          <p:spPr>
            <a:xfrm>
              <a:off x="0" y="1299575"/>
              <a:ext cx="2781218" cy="1601525"/>
            </a:xfrm>
            <a:custGeom>
              <a:avLst/>
              <a:gdLst>
                <a:gd name="connsiteX0" fmla="*/ 1068932 w 2781218"/>
                <a:gd name="connsiteY0" fmla="*/ 1601269 h 1601525"/>
                <a:gd name="connsiteX1" fmla="*/ 253 w 2781218"/>
                <a:gd name="connsiteY1" fmla="*/ 640589 h 1601525"/>
                <a:gd name="connsiteX2" fmla="*/ 1082208 w 2781218"/>
                <a:gd name="connsiteY2" fmla="*/ 50 h 1601525"/>
                <a:gd name="connsiteX3" fmla="*/ 2781218 w 2781218"/>
                <a:gd name="connsiteY3" fmla="*/ 475123 h 1601525"/>
                <a:gd name="connsiteX4" fmla="*/ 1300488 w 2781218"/>
                <a:gd name="connsiteY4" fmla="*/ 286790 h 1601525"/>
                <a:gd name="connsiteX5" fmla="*/ 414092 w 2781218"/>
                <a:gd name="connsiteY5" fmla="*/ 741308 h 1601525"/>
                <a:gd name="connsiteX6" fmla="*/ 1068422 w 2781218"/>
                <a:gd name="connsiteY6" fmla="*/ 1601526 h 160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1218" h="1601525">
                  <a:moveTo>
                    <a:pt x="1068932" y="1601269"/>
                  </a:moveTo>
                  <a:cubicBezTo>
                    <a:pt x="1068932" y="1601269"/>
                    <a:pt x="23996" y="1472545"/>
                    <a:pt x="253" y="640589"/>
                  </a:cubicBezTo>
                  <a:cubicBezTo>
                    <a:pt x="-15320" y="91519"/>
                    <a:pt x="691346" y="-2519"/>
                    <a:pt x="1082208" y="50"/>
                  </a:cubicBezTo>
                  <a:cubicBezTo>
                    <a:pt x="2079148" y="7245"/>
                    <a:pt x="2585660" y="332524"/>
                    <a:pt x="2781218" y="475123"/>
                  </a:cubicBezTo>
                  <a:cubicBezTo>
                    <a:pt x="2781218" y="475123"/>
                    <a:pt x="2039066" y="248763"/>
                    <a:pt x="1300488" y="286790"/>
                  </a:cubicBezTo>
                  <a:cubicBezTo>
                    <a:pt x="993364" y="302720"/>
                    <a:pt x="509063" y="298609"/>
                    <a:pt x="414092" y="741308"/>
                  </a:cubicBezTo>
                  <a:cubicBezTo>
                    <a:pt x="329077" y="1137758"/>
                    <a:pt x="1068422" y="1601526"/>
                    <a:pt x="1068422" y="1601526"/>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Freeform 4">
              <a:extLst>
                <a:ext uri="{FF2B5EF4-FFF2-40B4-BE49-F238E27FC236}">
                  <a16:creationId xmlns:a16="http://schemas.microsoft.com/office/drawing/2014/main" id="{8ED86470-AD4F-D593-ECCF-D5F38150FA32}"/>
                </a:ext>
              </a:extLst>
            </p:cNvPr>
            <p:cNvSpPr/>
            <p:nvPr userDrawn="1"/>
          </p:nvSpPr>
          <p:spPr>
            <a:xfrm>
              <a:off x="1271128" y="1808614"/>
              <a:ext cx="2734233" cy="1180586"/>
            </a:xfrm>
            <a:custGeom>
              <a:avLst/>
              <a:gdLst>
                <a:gd name="connsiteX0" fmla="*/ 2134039 w 2734233"/>
                <a:gd name="connsiteY0" fmla="*/ 164438 h 1180586"/>
                <a:gd name="connsiteX1" fmla="*/ 2662762 w 2734233"/>
                <a:gd name="connsiteY1" fmla="*/ 945777 h 1180586"/>
                <a:gd name="connsiteX2" fmla="*/ 1326275 w 2734233"/>
                <a:gd name="connsiteY2" fmla="*/ 1071419 h 1180586"/>
                <a:gd name="connsiteX3" fmla="*/ 0 w 2734233"/>
                <a:gd name="connsiteY3" fmla="*/ 0 h 1180586"/>
                <a:gd name="connsiteX4" fmla="*/ 1412821 w 2734233"/>
                <a:gd name="connsiteY4" fmla="*/ 852510 h 1180586"/>
                <a:gd name="connsiteX5" fmla="*/ 2343384 w 2734233"/>
                <a:gd name="connsiteY5" fmla="*/ 728153 h 1180586"/>
                <a:gd name="connsiteX6" fmla="*/ 2134039 w 2734233"/>
                <a:gd name="connsiteY6" fmla="*/ 164695 h 1180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34233" h="1180586">
                  <a:moveTo>
                    <a:pt x="2134039" y="164438"/>
                  </a:moveTo>
                  <a:cubicBezTo>
                    <a:pt x="2134039" y="164438"/>
                    <a:pt x="2980863" y="463511"/>
                    <a:pt x="2662762" y="945777"/>
                  </a:cubicBezTo>
                  <a:cubicBezTo>
                    <a:pt x="2427377" y="1302660"/>
                    <a:pt x="1703861" y="1173165"/>
                    <a:pt x="1326275" y="1071419"/>
                  </a:cubicBezTo>
                  <a:cubicBezTo>
                    <a:pt x="656883" y="891050"/>
                    <a:pt x="110289" y="127183"/>
                    <a:pt x="0" y="0"/>
                  </a:cubicBezTo>
                  <a:cubicBezTo>
                    <a:pt x="0" y="0"/>
                    <a:pt x="906565" y="761812"/>
                    <a:pt x="1412821" y="852510"/>
                  </a:cubicBezTo>
                  <a:cubicBezTo>
                    <a:pt x="1623442" y="890280"/>
                    <a:pt x="2275985" y="924709"/>
                    <a:pt x="2343384" y="728153"/>
                  </a:cubicBezTo>
                  <a:cubicBezTo>
                    <a:pt x="2434780" y="461712"/>
                    <a:pt x="2134039" y="164695"/>
                    <a:pt x="2134039" y="16469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7" name="TextBox 16">
            <a:extLst>
              <a:ext uri="{FF2B5EF4-FFF2-40B4-BE49-F238E27FC236}">
                <a16:creationId xmlns:a16="http://schemas.microsoft.com/office/drawing/2014/main" id="{81058355-E856-945A-0F0E-BD49378DEC9E}"/>
              </a:ext>
            </a:extLst>
          </p:cNvPr>
          <p:cNvSpPr txBox="1"/>
          <p:nvPr userDrawn="1"/>
        </p:nvSpPr>
        <p:spPr>
          <a:xfrm>
            <a:off x="7215460" y="5980702"/>
            <a:ext cx="4437739" cy="435889"/>
          </a:xfrm>
          <a:prstGeom prst="rect">
            <a:avLst/>
          </a:prstGeom>
          <a:noFill/>
        </p:spPr>
        <p:txBody>
          <a:bodyPr wrap="square" lIns="0" tIns="0" rIns="0" bIns="0" rtlCol="0">
            <a:spAutoFit/>
          </a:bodyPr>
          <a:lstStyle/>
          <a:p>
            <a:pPr algn="r">
              <a:lnSpc>
                <a:spcPct val="125000"/>
              </a:lnSpc>
            </a:pPr>
            <a:r>
              <a:rPr lang="en-GB" sz="1200" b="0">
                <a:solidFill>
                  <a:schemeClr val="bg1"/>
                </a:solidFill>
                <a:ea typeface="Tahoma" panose="020B0604030504040204" pitchFamily="34" charset="0"/>
                <a:cs typeface="Tahoma" panose="020B0604030504040204" pitchFamily="34" charset="0"/>
              </a:rPr>
              <a:t>Smithfield House, 92 North Street, Leeds, LS2 7PN                </a:t>
            </a:r>
          </a:p>
          <a:p>
            <a:pPr algn="r">
              <a:lnSpc>
                <a:spcPct val="125000"/>
              </a:lnSpc>
            </a:pPr>
            <a:r>
              <a:rPr lang="en-GB" sz="1200" b="0">
                <a:solidFill>
                  <a:schemeClr val="bg1"/>
                </a:solidFill>
                <a:ea typeface="Tahoma" panose="020B0604030504040204" pitchFamily="34" charset="0"/>
                <a:cs typeface="Tahoma" panose="020B0604030504040204" pitchFamily="34" charset="0"/>
              </a:rPr>
              <a:t> </a:t>
            </a:r>
            <a:r>
              <a:rPr lang="en-GB" sz="1200" b="0" u="none">
                <a:solidFill>
                  <a:schemeClr val="bg1"/>
                </a:solidFill>
                <a:ea typeface="Tahoma" panose="020B0604030504040204" pitchFamily="34" charset="0"/>
                <a:cs typeface="Tahoma" panose="020B0604030504040204" pitchFamily="34" charset="0"/>
              </a:rPr>
              <a:t>www.yorkconsulting.co.uk |  </a:t>
            </a:r>
            <a:r>
              <a:rPr lang="en-GB" sz="1200" b="0">
                <a:solidFill>
                  <a:schemeClr val="bg1"/>
                </a:solidFill>
                <a:ea typeface="Tahoma" panose="020B0604030504040204" pitchFamily="34" charset="0"/>
                <a:cs typeface="Tahoma" panose="020B0604030504040204" pitchFamily="34" charset="0"/>
              </a:rPr>
              <a:t>0</a:t>
            </a:r>
            <a:r>
              <a:rPr lang="en-GB" sz="1200" b="0" i="0" u="none" strike="noStrike">
                <a:solidFill>
                  <a:schemeClr val="bg1"/>
                </a:solidFill>
                <a:effectLst/>
                <a:ea typeface="Tahoma" panose="020B0604030504040204" pitchFamily="34" charset="0"/>
                <a:cs typeface="Tahoma" panose="020B0604030504040204" pitchFamily="34" charset="0"/>
              </a:rPr>
              <a:t>113 222 3545</a:t>
            </a:r>
            <a:endParaRPr lang="en-GB" sz="1200" b="0">
              <a:solidFill>
                <a:schemeClr val="bg1"/>
              </a:solidFill>
              <a:ea typeface="Tahoma" panose="020B0604030504040204" pitchFamily="34" charset="0"/>
              <a:cs typeface="Tahoma" panose="020B0604030504040204" pitchFamily="34" charset="0"/>
            </a:endParaRPr>
          </a:p>
        </p:txBody>
      </p:sp>
      <p:cxnSp>
        <p:nvCxnSpPr>
          <p:cNvPr id="13" name="Straight Connector 12">
            <a:extLst>
              <a:ext uri="{FF2B5EF4-FFF2-40B4-BE49-F238E27FC236}">
                <a16:creationId xmlns:a16="http://schemas.microsoft.com/office/drawing/2014/main" id="{3B177F8B-D565-3FF1-4508-9755C1DA94D3}"/>
              </a:ext>
            </a:extLst>
          </p:cNvPr>
          <p:cNvCxnSpPr>
            <a:cxnSpLocks/>
          </p:cNvCxnSpPr>
          <p:nvPr userDrawn="1"/>
        </p:nvCxnSpPr>
        <p:spPr>
          <a:xfrm>
            <a:off x="539999" y="3475651"/>
            <a:ext cx="11113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Graphic 5">
            <a:extLst>
              <a:ext uri="{FF2B5EF4-FFF2-40B4-BE49-F238E27FC236}">
                <a16:creationId xmlns:a16="http://schemas.microsoft.com/office/drawing/2014/main" id="{2F516AA3-DFC1-2D32-0B82-8DA03C2FAE5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2462" t="24447" r="12197" b="21702"/>
          <a:stretch/>
        </p:blipFill>
        <p:spPr>
          <a:xfrm>
            <a:off x="9253668" y="353786"/>
            <a:ext cx="2527267" cy="925283"/>
          </a:xfrm>
          <a:prstGeom prst="rect">
            <a:avLst/>
          </a:prstGeom>
        </p:spPr>
      </p:pic>
      <p:sp>
        <p:nvSpPr>
          <p:cNvPr id="14" name="Picture Placeholder 13">
            <a:extLst>
              <a:ext uri="{FF2B5EF4-FFF2-40B4-BE49-F238E27FC236}">
                <a16:creationId xmlns:a16="http://schemas.microsoft.com/office/drawing/2014/main" id="{F57188C9-4DF3-039A-1DB6-41A192F67FC7}"/>
              </a:ext>
            </a:extLst>
          </p:cNvPr>
          <p:cNvSpPr>
            <a:spLocks noGrp="1"/>
          </p:cNvSpPr>
          <p:nvPr>
            <p:ph type="pic" sz="quarter" idx="11" hasCustomPrompt="1"/>
          </p:nvPr>
        </p:nvSpPr>
        <p:spPr>
          <a:xfrm>
            <a:off x="534452" y="5612023"/>
            <a:ext cx="2307076" cy="761146"/>
          </a:xfrm>
        </p:spPr>
        <p:txBody>
          <a:bodyPr/>
          <a:lstStyle>
            <a:lvl1pPr marL="0" indent="0">
              <a:buNone/>
              <a:defRPr>
                <a:solidFill>
                  <a:schemeClr val="bg1"/>
                </a:solidFill>
              </a:defRPr>
            </a:lvl1pPr>
          </a:lstStyle>
          <a:p>
            <a:r>
              <a:rPr lang="en-GB"/>
              <a:t>Additional logos here if required</a:t>
            </a:r>
          </a:p>
        </p:txBody>
      </p:sp>
    </p:spTree>
    <p:extLst>
      <p:ext uri="{BB962C8B-B14F-4D97-AF65-F5344CB8AC3E}">
        <p14:creationId xmlns:p14="http://schemas.microsoft.com/office/powerpoint/2010/main" val="290400349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Content Left">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11" name="Content Placeholder 3">
            <a:extLst>
              <a:ext uri="{FF2B5EF4-FFF2-40B4-BE49-F238E27FC236}">
                <a16:creationId xmlns:a16="http://schemas.microsoft.com/office/drawing/2014/main" id="{4BB92ACA-136F-1C66-E360-21A2C612DDD2}"/>
              </a:ext>
            </a:extLst>
          </p:cNvPr>
          <p:cNvSpPr>
            <a:spLocks noGrp="1"/>
          </p:cNvSpPr>
          <p:nvPr>
            <p:ph sz="quarter" idx="14"/>
          </p:nvPr>
        </p:nvSpPr>
        <p:spPr>
          <a:xfrm>
            <a:off x="360000" y="1368000"/>
            <a:ext cx="7380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Text Placeholder 3">
            <a:extLst>
              <a:ext uri="{FF2B5EF4-FFF2-40B4-BE49-F238E27FC236}">
                <a16:creationId xmlns:a16="http://schemas.microsoft.com/office/drawing/2014/main" id="{A0DE6A10-42F9-DE3F-6B75-50D7482E86CA}"/>
              </a:ext>
            </a:extLst>
          </p:cNvPr>
          <p:cNvSpPr>
            <a:spLocks noGrp="1"/>
          </p:cNvSpPr>
          <p:nvPr>
            <p:ph type="body" sz="quarter" idx="17"/>
          </p:nvPr>
        </p:nvSpPr>
        <p:spPr>
          <a:xfrm>
            <a:off x="8304000" y="1368000"/>
            <a:ext cx="3528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object 4">
            <a:extLst>
              <a:ext uri="{FF2B5EF4-FFF2-40B4-BE49-F238E27FC236}">
                <a16:creationId xmlns:a16="http://schemas.microsoft.com/office/drawing/2014/main" id="{2F96C929-7B32-FF69-857B-87EC73F93E68}"/>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4" name="Title 2">
            <a:extLst>
              <a:ext uri="{FF2B5EF4-FFF2-40B4-BE49-F238E27FC236}">
                <a16:creationId xmlns:a16="http://schemas.microsoft.com/office/drawing/2014/main" id="{92646CB4-0D9A-100B-7C46-1D997BB03C63}"/>
              </a:ext>
            </a:extLst>
          </p:cNvPr>
          <p:cNvSpPr>
            <a:spLocks noGrp="1"/>
          </p:cNvSpPr>
          <p:nvPr>
            <p:ph type="title"/>
          </p:nvPr>
        </p:nvSpPr>
        <p:spPr>
          <a:xfrm>
            <a:off x="360000" y="288000"/>
            <a:ext cx="11472000" cy="401457"/>
          </a:xfrm>
        </p:spPr>
        <p:txBody>
          <a:bodyPr/>
          <a:lstStyle/>
          <a:p>
            <a:r>
              <a:rPr lang="en-GB"/>
              <a:t>Click to edit Master title style</a:t>
            </a:r>
          </a:p>
        </p:txBody>
      </p:sp>
      <p:sp>
        <p:nvSpPr>
          <p:cNvPr id="2" name="Footer Placeholder 4">
            <a:extLst>
              <a:ext uri="{FF2B5EF4-FFF2-40B4-BE49-F238E27FC236}">
                <a16:creationId xmlns:a16="http://schemas.microsoft.com/office/drawing/2014/main" id="{0B0BA567-1515-170E-8427-6A369928EA49}"/>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376597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Content Right">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11" name="Content Placeholder 3">
            <a:extLst>
              <a:ext uri="{FF2B5EF4-FFF2-40B4-BE49-F238E27FC236}">
                <a16:creationId xmlns:a16="http://schemas.microsoft.com/office/drawing/2014/main" id="{4BB92ACA-136F-1C66-E360-21A2C612DDD2}"/>
              </a:ext>
            </a:extLst>
          </p:cNvPr>
          <p:cNvSpPr>
            <a:spLocks noGrp="1"/>
          </p:cNvSpPr>
          <p:nvPr>
            <p:ph sz="quarter" idx="14"/>
          </p:nvPr>
        </p:nvSpPr>
        <p:spPr>
          <a:xfrm>
            <a:off x="4452000" y="1367999"/>
            <a:ext cx="7380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Text Placeholder 3">
            <a:extLst>
              <a:ext uri="{FF2B5EF4-FFF2-40B4-BE49-F238E27FC236}">
                <a16:creationId xmlns:a16="http://schemas.microsoft.com/office/drawing/2014/main" id="{A0DE6A10-42F9-DE3F-6B75-50D7482E86CA}"/>
              </a:ext>
            </a:extLst>
          </p:cNvPr>
          <p:cNvSpPr>
            <a:spLocks noGrp="1"/>
          </p:cNvSpPr>
          <p:nvPr>
            <p:ph type="body" sz="quarter" idx="17"/>
          </p:nvPr>
        </p:nvSpPr>
        <p:spPr>
          <a:xfrm>
            <a:off x="359999" y="1368000"/>
            <a:ext cx="3528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Title 2">
            <a:extLst>
              <a:ext uri="{FF2B5EF4-FFF2-40B4-BE49-F238E27FC236}">
                <a16:creationId xmlns:a16="http://schemas.microsoft.com/office/drawing/2014/main" id="{AD3F12EF-FF46-5862-949D-B09DCD757174}"/>
              </a:ext>
            </a:extLst>
          </p:cNvPr>
          <p:cNvSpPr>
            <a:spLocks noGrp="1"/>
          </p:cNvSpPr>
          <p:nvPr>
            <p:ph type="title"/>
          </p:nvPr>
        </p:nvSpPr>
        <p:spPr>
          <a:xfrm>
            <a:off x="360000" y="288000"/>
            <a:ext cx="11472000" cy="401457"/>
          </a:xfrm>
        </p:spPr>
        <p:txBody>
          <a:bodyPr/>
          <a:lstStyle/>
          <a:p>
            <a:r>
              <a:rPr lang="en-GB"/>
              <a:t>Click to edit Master title style</a:t>
            </a:r>
          </a:p>
        </p:txBody>
      </p:sp>
      <p:sp>
        <p:nvSpPr>
          <p:cNvPr id="4" name="object 4">
            <a:extLst>
              <a:ext uri="{FF2B5EF4-FFF2-40B4-BE49-F238E27FC236}">
                <a16:creationId xmlns:a16="http://schemas.microsoft.com/office/drawing/2014/main" id="{5ABDD779-503B-ECFA-3D94-943CE8D65530}"/>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2" name="Footer Placeholder 4">
            <a:extLst>
              <a:ext uri="{FF2B5EF4-FFF2-40B4-BE49-F238E27FC236}">
                <a16:creationId xmlns:a16="http://schemas.microsoft.com/office/drawing/2014/main" id="{036E3532-0410-CD72-2866-6533691C232D}"/>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2294792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ontent">
    <p:bg>
      <p:bgPr>
        <a:solidFill>
          <a:schemeClr val="bg1">
            <a:lumMod val="95000"/>
          </a:schemeClr>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0678D9B-B804-D5FF-20E4-EFF201C0A8A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2" name="Title 2">
            <a:extLst>
              <a:ext uri="{FF2B5EF4-FFF2-40B4-BE49-F238E27FC236}">
                <a16:creationId xmlns:a16="http://schemas.microsoft.com/office/drawing/2014/main" id="{DEA37729-EA31-B4E8-4194-5B5638B6E6CB}"/>
              </a:ext>
            </a:extLst>
          </p:cNvPr>
          <p:cNvSpPr>
            <a:spLocks noGrp="1"/>
          </p:cNvSpPr>
          <p:nvPr>
            <p:ph type="title"/>
          </p:nvPr>
        </p:nvSpPr>
        <p:spPr>
          <a:xfrm>
            <a:off x="360000" y="288000"/>
            <a:ext cx="11472000" cy="401457"/>
          </a:xfrm>
        </p:spPr>
        <p:txBody>
          <a:bodyPr/>
          <a:lstStyle/>
          <a:p>
            <a:r>
              <a:rPr lang="en-GB"/>
              <a:t>Click to edit Master title style</a:t>
            </a:r>
          </a:p>
        </p:txBody>
      </p:sp>
      <p:sp>
        <p:nvSpPr>
          <p:cNvPr id="5" name="object 4">
            <a:extLst>
              <a:ext uri="{FF2B5EF4-FFF2-40B4-BE49-F238E27FC236}">
                <a16:creationId xmlns:a16="http://schemas.microsoft.com/office/drawing/2014/main" id="{BC5706E0-1AC7-B69C-3727-7C799DA53484}"/>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6" name="Content Placeholder 3">
            <a:extLst>
              <a:ext uri="{FF2B5EF4-FFF2-40B4-BE49-F238E27FC236}">
                <a16:creationId xmlns:a16="http://schemas.microsoft.com/office/drawing/2014/main" id="{6102EB95-D9A7-F0B1-E4BA-99DF1F7DD21C}"/>
              </a:ext>
            </a:extLst>
          </p:cNvPr>
          <p:cNvSpPr>
            <a:spLocks noGrp="1"/>
          </p:cNvSpPr>
          <p:nvPr>
            <p:ph sz="quarter" idx="14"/>
          </p:nvPr>
        </p:nvSpPr>
        <p:spPr>
          <a:xfrm>
            <a:off x="360000" y="1367999"/>
            <a:ext cx="11472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Footer Placeholder 4">
            <a:extLst>
              <a:ext uri="{FF2B5EF4-FFF2-40B4-BE49-F238E27FC236}">
                <a16:creationId xmlns:a16="http://schemas.microsoft.com/office/drawing/2014/main" id="{16841C1D-1504-2F53-E157-87DC5AFC942C}"/>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1985092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ation_key points left headin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703F74-6C86-021F-3897-87CC0EDD1107}"/>
              </a:ext>
            </a:extLst>
          </p:cNvPr>
          <p:cNvSpPr/>
          <p:nvPr userDrawn="1"/>
        </p:nvSpPr>
        <p:spPr>
          <a:xfrm>
            <a:off x="0" y="0"/>
            <a:ext cx="394040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9315834-EA54-E212-0DDA-E4D98679F319}"/>
              </a:ext>
            </a:extLst>
          </p:cNvPr>
          <p:cNvSpPr>
            <a:spLocks noGrp="1"/>
          </p:cNvSpPr>
          <p:nvPr>
            <p:ph type="title"/>
          </p:nvPr>
        </p:nvSpPr>
        <p:spPr>
          <a:xfrm>
            <a:off x="331721" y="2003678"/>
            <a:ext cx="2618870" cy="1273490"/>
          </a:xfrm>
        </p:spPr>
        <p:txBody>
          <a:bodyPr/>
          <a:lstStyle>
            <a:lvl1pPr>
              <a:defRPr>
                <a:solidFill>
                  <a:schemeClr val="bg1"/>
                </a:solidFill>
              </a:defRPr>
            </a:lvl1pPr>
          </a:lstStyle>
          <a:p>
            <a:r>
              <a:rPr lang="en-GB"/>
              <a:t>Click to edit Master title style</a:t>
            </a:r>
          </a:p>
        </p:txBody>
      </p:sp>
      <p:sp>
        <p:nvSpPr>
          <p:cNvPr id="4" name="Footer Placeholder 3">
            <a:extLst>
              <a:ext uri="{FF2B5EF4-FFF2-40B4-BE49-F238E27FC236}">
                <a16:creationId xmlns:a16="http://schemas.microsoft.com/office/drawing/2014/main" id="{C78BF156-7A35-6805-885D-917D82462A21}"/>
              </a:ext>
            </a:extLst>
          </p:cNvPr>
          <p:cNvSpPr>
            <a:spLocks noGrp="1"/>
          </p:cNvSpPr>
          <p:nvPr>
            <p:ph type="ftr" sz="quarter" idx="11"/>
          </p:nvPr>
        </p:nvSpPr>
        <p:spPr/>
        <p:txBody>
          <a:bodyPr/>
          <a:lstStyle/>
          <a:p>
            <a:pPr algn="r"/>
            <a:r>
              <a:rPr lang="en-GB"/>
              <a:t>Restricted</a:t>
            </a:r>
          </a:p>
        </p:txBody>
      </p:sp>
      <p:sp>
        <p:nvSpPr>
          <p:cNvPr id="5" name="Slide Number Placeholder 4">
            <a:extLst>
              <a:ext uri="{FF2B5EF4-FFF2-40B4-BE49-F238E27FC236}">
                <a16:creationId xmlns:a16="http://schemas.microsoft.com/office/drawing/2014/main" id="{5E541F8F-041A-ED9D-C598-61CE4A7FE33A}"/>
              </a:ext>
            </a:extLst>
          </p:cNvPr>
          <p:cNvSpPr>
            <a:spLocks noGrp="1"/>
          </p:cNvSpPr>
          <p:nvPr>
            <p:ph type="sldNum" sz="quarter" idx="12"/>
          </p:nvPr>
        </p:nvSpPr>
        <p:spPr/>
        <p:txBody>
          <a:bodyPr/>
          <a:lstStyle/>
          <a:p>
            <a:fld id="{2442393B-2822-4E9E-8FD8-36476C17028C}" type="slidenum">
              <a:rPr lang="en-GB" smtClean="0"/>
              <a:pPr/>
              <a:t>‹#›</a:t>
            </a:fld>
            <a:endParaRPr lang="en-GB"/>
          </a:p>
        </p:txBody>
      </p:sp>
      <p:sp>
        <p:nvSpPr>
          <p:cNvPr id="7" name="Text Placeholder 8">
            <a:extLst>
              <a:ext uri="{FF2B5EF4-FFF2-40B4-BE49-F238E27FC236}">
                <a16:creationId xmlns:a16="http://schemas.microsoft.com/office/drawing/2014/main" id="{5165C21A-65A3-E828-BB00-22CF86E5F246}"/>
              </a:ext>
            </a:extLst>
          </p:cNvPr>
          <p:cNvSpPr>
            <a:spLocks noGrp="1"/>
          </p:cNvSpPr>
          <p:nvPr>
            <p:ph type="body" sz="quarter" idx="17"/>
          </p:nvPr>
        </p:nvSpPr>
        <p:spPr>
          <a:xfrm>
            <a:off x="4440025" y="1368000"/>
            <a:ext cx="7392227" cy="4379913"/>
          </a:xfrm>
        </p:spPr>
        <p:txBody>
          <a:bodyPr/>
          <a:lstStyle>
            <a:lvl1pPr>
              <a:defRPr sz="2000"/>
            </a:lvl1pPr>
            <a:lvl2pPr>
              <a:defRPr sz="2000"/>
            </a:lvl2pPr>
            <a:lvl3pPr>
              <a:defRPr sz="2000"/>
            </a:lvl3pPr>
            <a:lvl4pPr>
              <a:defRPr sz="2000"/>
            </a:lvl4pPr>
            <a:lvl5pPr>
              <a:defRPr sz="2000"/>
            </a:lvl5pPr>
          </a:lstStyle>
          <a:p>
            <a:pPr lvl="0"/>
            <a:r>
              <a:rPr lang="en-GB"/>
              <a:t>Click to edit Master text styles</a:t>
            </a:r>
          </a:p>
          <a:p>
            <a:pPr lvl="1"/>
            <a:r>
              <a:rPr lang="en-GB"/>
              <a:t>Second level</a:t>
            </a:r>
          </a:p>
        </p:txBody>
      </p:sp>
    </p:spTree>
    <p:extLst>
      <p:ext uri="{BB962C8B-B14F-4D97-AF65-F5344CB8AC3E}">
        <p14:creationId xmlns:p14="http://schemas.microsoft.com/office/powerpoint/2010/main" val="3745864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esentation_key points right headin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703F74-6C86-021F-3897-87CC0EDD1107}"/>
              </a:ext>
            </a:extLst>
          </p:cNvPr>
          <p:cNvSpPr/>
          <p:nvPr userDrawn="1"/>
        </p:nvSpPr>
        <p:spPr>
          <a:xfrm>
            <a:off x="8248460" y="0"/>
            <a:ext cx="394040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9315834-EA54-E212-0DDA-E4D98679F319}"/>
              </a:ext>
            </a:extLst>
          </p:cNvPr>
          <p:cNvSpPr>
            <a:spLocks noGrp="1"/>
          </p:cNvSpPr>
          <p:nvPr>
            <p:ph type="title"/>
          </p:nvPr>
        </p:nvSpPr>
        <p:spPr>
          <a:xfrm>
            <a:off x="8617884" y="2003678"/>
            <a:ext cx="2618870" cy="1273490"/>
          </a:xfrm>
        </p:spPr>
        <p:txBody>
          <a:bodyPr/>
          <a:lstStyle>
            <a:lvl1pPr>
              <a:defRPr>
                <a:solidFill>
                  <a:schemeClr val="bg1"/>
                </a:solidFill>
              </a:defRPr>
            </a:lvl1pPr>
          </a:lstStyle>
          <a:p>
            <a:r>
              <a:rPr lang="en-GB"/>
              <a:t>Click to edit Master title style</a:t>
            </a:r>
          </a:p>
        </p:txBody>
      </p:sp>
      <p:sp>
        <p:nvSpPr>
          <p:cNvPr id="7" name="Text Placeholder 8">
            <a:extLst>
              <a:ext uri="{FF2B5EF4-FFF2-40B4-BE49-F238E27FC236}">
                <a16:creationId xmlns:a16="http://schemas.microsoft.com/office/drawing/2014/main" id="{5165C21A-65A3-E828-BB00-22CF86E5F246}"/>
              </a:ext>
            </a:extLst>
          </p:cNvPr>
          <p:cNvSpPr>
            <a:spLocks noGrp="1"/>
          </p:cNvSpPr>
          <p:nvPr>
            <p:ph type="body" sz="quarter" idx="17"/>
          </p:nvPr>
        </p:nvSpPr>
        <p:spPr>
          <a:xfrm>
            <a:off x="358211" y="1368000"/>
            <a:ext cx="7392227" cy="4379913"/>
          </a:xfrm>
        </p:spPr>
        <p:txBody>
          <a:bodyPr/>
          <a:lstStyle>
            <a:lvl1pPr>
              <a:defRPr sz="2000"/>
            </a:lvl1pPr>
            <a:lvl2pPr>
              <a:defRPr sz="2000"/>
            </a:lvl2pPr>
            <a:lvl3pPr>
              <a:defRPr sz="2000"/>
            </a:lvl3pPr>
            <a:lvl4pPr>
              <a:defRPr sz="2000"/>
            </a:lvl4pPr>
            <a:lvl5pPr>
              <a:defRPr sz="2000"/>
            </a:lvl5pPr>
          </a:lstStyle>
          <a:p>
            <a:pPr lvl="0"/>
            <a:r>
              <a:rPr lang="en-GB"/>
              <a:t>Click to edit Master text styles</a:t>
            </a:r>
          </a:p>
          <a:p>
            <a:pPr lvl="1"/>
            <a:r>
              <a:rPr lang="en-GB"/>
              <a:t>Second level</a:t>
            </a:r>
          </a:p>
        </p:txBody>
      </p:sp>
    </p:spTree>
    <p:extLst>
      <p:ext uri="{BB962C8B-B14F-4D97-AF65-F5344CB8AC3E}">
        <p14:creationId xmlns:p14="http://schemas.microsoft.com/office/powerpoint/2010/main" val="1626180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resentation_3 boxes">
    <p:bg>
      <p:bgPr>
        <a:solidFill>
          <a:srgbClr val="F1F1F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11" name="Content Placeholder 3">
            <a:extLst>
              <a:ext uri="{FF2B5EF4-FFF2-40B4-BE49-F238E27FC236}">
                <a16:creationId xmlns:a16="http://schemas.microsoft.com/office/drawing/2014/main" id="{4BB92ACA-136F-1C66-E360-21A2C612DDD2}"/>
              </a:ext>
            </a:extLst>
          </p:cNvPr>
          <p:cNvSpPr>
            <a:spLocks noGrp="1"/>
          </p:cNvSpPr>
          <p:nvPr>
            <p:ph sz="quarter" idx="14"/>
          </p:nvPr>
        </p:nvSpPr>
        <p:spPr>
          <a:xfrm>
            <a:off x="360000" y="1368000"/>
            <a:ext cx="3528000" cy="4379913"/>
          </a:xfrm>
          <a:noFill/>
        </p:spPr>
        <p:txBody>
          <a:bodyPr lIns="144000" tIns="72000" rIns="144000" bIns="72000"/>
          <a:lstStyle>
            <a:lvl1pPr>
              <a:defRPr sz="2000">
                <a:solidFill>
                  <a:schemeClr val="tx1"/>
                </a:solidFill>
              </a:defRPr>
            </a:lvl1pPr>
            <a:lvl2pPr>
              <a:defRPr sz="2000">
                <a:solidFill>
                  <a:schemeClr val="tx1"/>
                </a:solidFill>
              </a:defRPr>
            </a:lvl2pPr>
            <a:lvl3pPr>
              <a:defRPr sz="2000">
                <a:solidFill>
                  <a:schemeClr val="tx1"/>
                </a:solidFill>
              </a:defRPr>
            </a:lvl3pPr>
            <a:lvl4pPr>
              <a:defRPr sz="2000">
                <a:solidFill>
                  <a:schemeClr val="tx1"/>
                </a:solidFill>
              </a:defRPr>
            </a:lvl4pPr>
            <a:lvl5pPr>
              <a:defRPr sz="20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2" name="Content Placeholder 3">
            <a:extLst>
              <a:ext uri="{FF2B5EF4-FFF2-40B4-BE49-F238E27FC236}">
                <a16:creationId xmlns:a16="http://schemas.microsoft.com/office/drawing/2014/main" id="{DE575CEB-B998-B282-4091-981172A10B04}"/>
              </a:ext>
            </a:extLst>
          </p:cNvPr>
          <p:cNvSpPr>
            <a:spLocks noGrp="1"/>
          </p:cNvSpPr>
          <p:nvPr>
            <p:ph sz="quarter" idx="15"/>
          </p:nvPr>
        </p:nvSpPr>
        <p:spPr>
          <a:xfrm>
            <a:off x="4332000" y="1368000"/>
            <a:ext cx="3528000" cy="4379913"/>
          </a:xfrm>
          <a:noFill/>
        </p:spPr>
        <p:txBody>
          <a:bodyPr lIns="72000" tIns="72000" rIns="72000" bIns="72000"/>
          <a:lstStyle>
            <a:lvl1pPr>
              <a:defRPr sz="2000">
                <a:solidFill>
                  <a:schemeClr val="tx1"/>
                </a:solidFill>
              </a:defRPr>
            </a:lvl1pPr>
            <a:lvl2pPr>
              <a:defRPr sz="2000">
                <a:solidFill>
                  <a:schemeClr val="tx1"/>
                </a:solidFill>
              </a:defRPr>
            </a:lvl2pPr>
            <a:lvl3pPr>
              <a:defRPr sz="2000">
                <a:solidFill>
                  <a:schemeClr val="tx1"/>
                </a:solidFill>
              </a:defRPr>
            </a:lvl3pPr>
            <a:lvl4pPr>
              <a:defRPr sz="2000">
                <a:solidFill>
                  <a:schemeClr val="tx1"/>
                </a:solidFill>
              </a:defRPr>
            </a:lvl4pPr>
            <a:lvl5pPr>
              <a:defRPr sz="20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Content Placeholder 3">
            <a:extLst>
              <a:ext uri="{FF2B5EF4-FFF2-40B4-BE49-F238E27FC236}">
                <a16:creationId xmlns:a16="http://schemas.microsoft.com/office/drawing/2014/main" id="{9A6BDB9F-EF38-3378-4E2D-5C09C1CDDAB0}"/>
              </a:ext>
            </a:extLst>
          </p:cNvPr>
          <p:cNvSpPr>
            <a:spLocks noGrp="1"/>
          </p:cNvSpPr>
          <p:nvPr>
            <p:ph sz="quarter" idx="16"/>
          </p:nvPr>
        </p:nvSpPr>
        <p:spPr>
          <a:xfrm>
            <a:off x="8304000" y="1368000"/>
            <a:ext cx="3528000" cy="4379913"/>
          </a:xfrm>
          <a:noFill/>
        </p:spPr>
        <p:txBody>
          <a:bodyPr lIns="72000" tIns="72000" rIns="72000" bIns="72000"/>
          <a:lstStyle>
            <a:lvl1pPr>
              <a:defRPr sz="2000">
                <a:solidFill>
                  <a:schemeClr val="tx1"/>
                </a:solidFill>
              </a:defRPr>
            </a:lvl1pPr>
            <a:lvl2pPr>
              <a:defRPr sz="2000">
                <a:solidFill>
                  <a:schemeClr val="tx1"/>
                </a:solidFill>
              </a:defRPr>
            </a:lvl2pPr>
            <a:lvl3pPr>
              <a:defRPr sz="2000">
                <a:solidFill>
                  <a:schemeClr val="tx1"/>
                </a:solidFill>
              </a:defRPr>
            </a:lvl3pPr>
            <a:lvl4pPr>
              <a:defRPr sz="2000">
                <a:solidFill>
                  <a:schemeClr val="tx1"/>
                </a:solidFill>
              </a:defRPr>
            </a:lvl4pPr>
            <a:lvl5pPr>
              <a:defRPr sz="20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object 4">
            <a:extLst>
              <a:ext uri="{FF2B5EF4-FFF2-40B4-BE49-F238E27FC236}">
                <a16:creationId xmlns:a16="http://schemas.microsoft.com/office/drawing/2014/main" id="{3F7E42DB-1E7B-BB81-D2B8-A246A33BA4A7}"/>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4" name="Title 2">
            <a:extLst>
              <a:ext uri="{FF2B5EF4-FFF2-40B4-BE49-F238E27FC236}">
                <a16:creationId xmlns:a16="http://schemas.microsoft.com/office/drawing/2014/main" id="{AB106490-CE10-AFDC-B7AD-0CBA0457267A}"/>
              </a:ext>
            </a:extLst>
          </p:cNvPr>
          <p:cNvSpPr>
            <a:spLocks noGrp="1"/>
          </p:cNvSpPr>
          <p:nvPr>
            <p:ph type="title"/>
          </p:nvPr>
        </p:nvSpPr>
        <p:spPr>
          <a:xfrm>
            <a:off x="360000" y="288000"/>
            <a:ext cx="11472000" cy="401457"/>
          </a:xfrm>
        </p:spPr>
        <p:txBody>
          <a:bodyPr/>
          <a:lstStyle/>
          <a:p>
            <a:r>
              <a:rPr lang="en-GB"/>
              <a:t>Click to edit Master title style</a:t>
            </a:r>
          </a:p>
        </p:txBody>
      </p:sp>
      <p:sp>
        <p:nvSpPr>
          <p:cNvPr id="2" name="Footer Placeholder 4">
            <a:extLst>
              <a:ext uri="{FF2B5EF4-FFF2-40B4-BE49-F238E27FC236}">
                <a16:creationId xmlns:a16="http://schemas.microsoft.com/office/drawing/2014/main" id="{6D1A2EA0-3F9A-D632-3D7F-75C6A1572390}"/>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1964387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resentation_5 boxes">
    <p:bg>
      <p:bgPr>
        <a:solidFill>
          <a:srgbClr val="F1F1F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D660-FE94-FD60-B171-5C8AA53DFF8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4717A16-F393-D30A-B482-77EDF3419ACA}"/>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E15C790-FECB-CE70-32D8-2A1878B5CEEA}"/>
              </a:ext>
            </a:extLst>
          </p:cNvPr>
          <p:cNvSpPr>
            <a:spLocks noGrp="1"/>
          </p:cNvSpPr>
          <p:nvPr>
            <p:ph type="ftr" sz="quarter" idx="11"/>
          </p:nvPr>
        </p:nvSpPr>
        <p:spPr/>
        <p:txBody>
          <a:bodyPr/>
          <a:lstStyle/>
          <a:p>
            <a:pPr algn="r"/>
            <a:r>
              <a:rPr lang="en-GB"/>
              <a:t>Restricted</a:t>
            </a:r>
          </a:p>
        </p:txBody>
      </p:sp>
      <p:sp>
        <p:nvSpPr>
          <p:cNvPr id="5" name="Slide Number Placeholder 4">
            <a:extLst>
              <a:ext uri="{FF2B5EF4-FFF2-40B4-BE49-F238E27FC236}">
                <a16:creationId xmlns:a16="http://schemas.microsoft.com/office/drawing/2014/main" id="{C06C5C53-095B-0C34-FE16-26EF6E36688C}"/>
              </a:ext>
            </a:extLst>
          </p:cNvPr>
          <p:cNvSpPr>
            <a:spLocks noGrp="1"/>
          </p:cNvSpPr>
          <p:nvPr>
            <p:ph type="sldNum" sz="quarter" idx="12"/>
          </p:nvPr>
        </p:nvSpPr>
        <p:spPr/>
        <p:txBody>
          <a:bodyPr/>
          <a:lstStyle/>
          <a:p>
            <a:fld id="{2442393B-2822-4E9E-8FD8-36476C17028C}" type="slidenum">
              <a:rPr lang="en-GB" smtClean="0"/>
              <a:pPr/>
              <a:t>‹#›</a:t>
            </a:fld>
            <a:endParaRPr lang="en-GB"/>
          </a:p>
        </p:txBody>
      </p:sp>
      <p:sp>
        <p:nvSpPr>
          <p:cNvPr id="6" name="Text Placeholder 6">
            <a:extLst>
              <a:ext uri="{FF2B5EF4-FFF2-40B4-BE49-F238E27FC236}">
                <a16:creationId xmlns:a16="http://schemas.microsoft.com/office/drawing/2014/main" id="{DF1B3B27-2882-3592-4B43-60049E993ABB}"/>
              </a:ext>
            </a:extLst>
          </p:cNvPr>
          <p:cNvSpPr>
            <a:spLocks noGrp="1"/>
          </p:cNvSpPr>
          <p:nvPr>
            <p:ph type="body" sz="quarter" idx="17"/>
          </p:nvPr>
        </p:nvSpPr>
        <p:spPr>
          <a:xfrm>
            <a:off x="359640" y="1283582"/>
            <a:ext cx="3354522" cy="1883822"/>
          </a:xfrm>
        </p:spPr>
        <p:txBody>
          <a:bodyPr lIns="144000" tIns="72000" rIns="144000" bIns="72000"/>
          <a:lstStyle>
            <a:lvl1pPr>
              <a:defRPr sz="2000"/>
            </a:lvl1pPr>
            <a:lvl2pPr>
              <a:defRPr sz="2000"/>
            </a:lvl2pPr>
            <a:lvl3pPr>
              <a:defRPr sz="2000"/>
            </a:lvl3pPr>
            <a:lvl4pPr>
              <a:defRPr sz="2000"/>
            </a:lvl4pPr>
            <a:lvl5pPr>
              <a:defRPr sz="2000"/>
            </a:lvl5pPr>
          </a:lstStyle>
          <a:p>
            <a:pPr lvl="0"/>
            <a:r>
              <a:rPr lang="en-GB"/>
              <a:t>Click to edit Master text styles</a:t>
            </a:r>
          </a:p>
        </p:txBody>
      </p:sp>
      <p:sp>
        <p:nvSpPr>
          <p:cNvPr id="7" name="Text Placeholder 6">
            <a:extLst>
              <a:ext uri="{FF2B5EF4-FFF2-40B4-BE49-F238E27FC236}">
                <a16:creationId xmlns:a16="http://schemas.microsoft.com/office/drawing/2014/main" id="{469FEA9D-0699-53A6-7389-ABA11AA905DF}"/>
              </a:ext>
            </a:extLst>
          </p:cNvPr>
          <p:cNvSpPr>
            <a:spLocks noGrp="1"/>
          </p:cNvSpPr>
          <p:nvPr>
            <p:ph type="body" sz="quarter" idx="18"/>
          </p:nvPr>
        </p:nvSpPr>
        <p:spPr>
          <a:xfrm>
            <a:off x="4094223" y="1285120"/>
            <a:ext cx="3693887" cy="1883822"/>
          </a:xfrm>
        </p:spPr>
        <p:txBody>
          <a:bodyPr lIns="144000" tIns="72000" rIns="144000" bIns="72000"/>
          <a:lstStyle>
            <a:lvl1pPr>
              <a:defRPr sz="2000"/>
            </a:lvl1pPr>
            <a:lvl2pPr>
              <a:defRPr sz="2000"/>
            </a:lvl2pPr>
            <a:lvl3pPr>
              <a:defRPr sz="2000"/>
            </a:lvl3pPr>
            <a:lvl4pPr>
              <a:defRPr sz="2000"/>
            </a:lvl4pPr>
            <a:lvl5pPr>
              <a:defRPr sz="2000"/>
            </a:lvl5pPr>
          </a:lstStyle>
          <a:p>
            <a:pPr lvl="0"/>
            <a:r>
              <a:rPr lang="en-GB"/>
              <a:t>Click to edit Master text styles</a:t>
            </a:r>
          </a:p>
        </p:txBody>
      </p:sp>
      <p:sp>
        <p:nvSpPr>
          <p:cNvPr id="8" name="Text Placeholder 6">
            <a:extLst>
              <a:ext uri="{FF2B5EF4-FFF2-40B4-BE49-F238E27FC236}">
                <a16:creationId xmlns:a16="http://schemas.microsoft.com/office/drawing/2014/main" id="{EF0EA864-837C-BE42-1DBE-F2C5EE9B71FD}"/>
              </a:ext>
            </a:extLst>
          </p:cNvPr>
          <p:cNvSpPr>
            <a:spLocks noGrp="1"/>
          </p:cNvSpPr>
          <p:nvPr>
            <p:ph type="body" sz="quarter" idx="19"/>
          </p:nvPr>
        </p:nvSpPr>
        <p:spPr>
          <a:xfrm>
            <a:off x="8168172" y="1283582"/>
            <a:ext cx="3693887" cy="1883822"/>
          </a:xfrm>
        </p:spPr>
        <p:txBody>
          <a:bodyPr lIns="144000" tIns="72000" rIns="144000" bIns="72000"/>
          <a:lstStyle>
            <a:lvl1pPr>
              <a:defRPr sz="2000"/>
            </a:lvl1pPr>
            <a:lvl2pPr>
              <a:defRPr sz="2000"/>
            </a:lvl2pPr>
            <a:lvl3pPr>
              <a:defRPr sz="2000"/>
            </a:lvl3pPr>
            <a:lvl4pPr>
              <a:defRPr sz="2000"/>
            </a:lvl4pPr>
            <a:lvl5pPr>
              <a:defRPr sz="2000"/>
            </a:lvl5pPr>
          </a:lstStyle>
          <a:p>
            <a:pPr lvl="0"/>
            <a:r>
              <a:rPr lang="en-GB"/>
              <a:t>Click to edit Master text styles</a:t>
            </a:r>
          </a:p>
        </p:txBody>
      </p:sp>
      <p:sp>
        <p:nvSpPr>
          <p:cNvPr id="9" name="Text Placeholder 6">
            <a:extLst>
              <a:ext uri="{FF2B5EF4-FFF2-40B4-BE49-F238E27FC236}">
                <a16:creationId xmlns:a16="http://schemas.microsoft.com/office/drawing/2014/main" id="{96C8E6EB-FEC6-7563-251A-2F13CE344D95}"/>
              </a:ext>
            </a:extLst>
          </p:cNvPr>
          <p:cNvSpPr>
            <a:spLocks noGrp="1"/>
          </p:cNvSpPr>
          <p:nvPr>
            <p:ph type="body" sz="quarter" idx="20"/>
          </p:nvPr>
        </p:nvSpPr>
        <p:spPr>
          <a:xfrm>
            <a:off x="2361417" y="3759991"/>
            <a:ext cx="3354522" cy="1883822"/>
          </a:xfrm>
        </p:spPr>
        <p:txBody>
          <a:bodyPr lIns="144000" tIns="72000" rIns="144000" bIns="72000"/>
          <a:lstStyle>
            <a:lvl1pPr>
              <a:defRPr sz="2000"/>
            </a:lvl1pPr>
            <a:lvl2pPr>
              <a:defRPr sz="2000"/>
            </a:lvl2pPr>
            <a:lvl3pPr>
              <a:defRPr sz="2000"/>
            </a:lvl3pPr>
            <a:lvl4pPr>
              <a:defRPr sz="2000"/>
            </a:lvl4pPr>
            <a:lvl5pPr>
              <a:defRPr sz="2000"/>
            </a:lvl5pPr>
          </a:lstStyle>
          <a:p>
            <a:pPr lvl="0"/>
            <a:r>
              <a:rPr lang="en-GB"/>
              <a:t>Click to edit Master text styles</a:t>
            </a:r>
          </a:p>
        </p:txBody>
      </p:sp>
      <p:sp>
        <p:nvSpPr>
          <p:cNvPr id="10" name="Text Placeholder 6">
            <a:extLst>
              <a:ext uri="{FF2B5EF4-FFF2-40B4-BE49-F238E27FC236}">
                <a16:creationId xmlns:a16="http://schemas.microsoft.com/office/drawing/2014/main" id="{C16E7D3B-5731-C6F6-5F35-CE8D438539CF}"/>
              </a:ext>
            </a:extLst>
          </p:cNvPr>
          <p:cNvSpPr>
            <a:spLocks noGrp="1"/>
          </p:cNvSpPr>
          <p:nvPr>
            <p:ph type="body" sz="quarter" idx="21"/>
          </p:nvPr>
        </p:nvSpPr>
        <p:spPr>
          <a:xfrm>
            <a:off x="6096000" y="3761529"/>
            <a:ext cx="3693887" cy="1883822"/>
          </a:xfrm>
        </p:spPr>
        <p:txBody>
          <a:bodyPr wrap="square" lIns="144000" tIns="72000" rIns="144000" bIns="72000"/>
          <a:lstStyle>
            <a:lvl1pPr>
              <a:defRPr sz="2000"/>
            </a:lvl1pPr>
            <a:lvl2pPr>
              <a:defRPr sz="2000"/>
            </a:lvl2pPr>
            <a:lvl3pPr>
              <a:defRPr sz="2000"/>
            </a:lvl3pPr>
            <a:lvl4pPr>
              <a:defRPr sz="2000"/>
            </a:lvl4pPr>
            <a:lvl5pPr>
              <a:defRPr sz="2000"/>
            </a:lvl5pPr>
          </a:lstStyle>
          <a:p>
            <a:pPr lvl="0"/>
            <a:r>
              <a:rPr lang="en-GB"/>
              <a:t>Click to edit Master text styles</a:t>
            </a:r>
          </a:p>
        </p:txBody>
      </p:sp>
    </p:spTree>
    <p:extLst>
      <p:ext uri="{BB962C8B-B14F-4D97-AF65-F5344CB8AC3E}">
        <p14:creationId xmlns:p14="http://schemas.microsoft.com/office/powerpoint/2010/main" val="89357799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esentation list/process">
    <p:bg>
      <p:bgPr>
        <a:solidFill>
          <a:srgbClr val="F1F1F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D660-FE94-FD60-B171-5C8AA53DFF8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4717A16-F393-D30A-B482-77EDF3419ACA}"/>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E15C790-FECB-CE70-32D8-2A1878B5CEEA}"/>
              </a:ext>
            </a:extLst>
          </p:cNvPr>
          <p:cNvSpPr>
            <a:spLocks noGrp="1"/>
          </p:cNvSpPr>
          <p:nvPr>
            <p:ph type="ftr" sz="quarter" idx="11"/>
          </p:nvPr>
        </p:nvSpPr>
        <p:spPr/>
        <p:txBody>
          <a:bodyPr/>
          <a:lstStyle/>
          <a:p>
            <a:pPr algn="r"/>
            <a:r>
              <a:rPr lang="en-GB"/>
              <a:t>Restricted</a:t>
            </a:r>
          </a:p>
        </p:txBody>
      </p:sp>
      <p:sp>
        <p:nvSpPr>
          <p:cNvPr id="5" name="Slide Number Placeholder 4">
            <a:extLst>
              <a:ext uri="{FF2B5EF4-FFF2-40B4-BE49-F238E27FC236}">
                <a16:creationId xmlns:a16="http://schemas.microsoft.com/office/drawing/2014/main" id="{C06C5C53-095B-0C34-FE16-26EF6E36688C}"/>
              </a:ext>
            </a:extLst>
          </p:cNvPr>
          <p:cNvSpPr>
            <a:spLocks noGrp="1"/>
          </p:cNvSpPr>
          <p:nvPr>
            <p:ph type="sldNum" sz="quarter" idx="12"/>
          </p:nvPr>
        </p:nvSpPr>
        <p:spPr/>
        <p:txBody>
          <a:bodyPr/>
          <a:lstStyle/>
          <a:p>
            <a:fld id="{2442393B-2822-4E9E-8FD8-36476C17028C}" type="slidenum">
              <a:rPr lang="en-GB" smtClean="0"/>
              <a:pPr/>
              <a:t>‹#›</a:t>
            </a:fld>
            <a:endParaRPr lang="en-GB"/>
          </a:p>
        </p:txBody>
      </p:sp>
      <p:sp>
        <p:nvSpPr>
          <p:cNvPr id="6" name="Text Placeholder 6">
            <a:extLst>
              <a:ext uri="{FF2B5EF4-FFF2-40B4-BE49-F238E27FC236}">
                <a16:creationId xmlns:a16="http://schemas.microsoft.com/office/drawing/2014/main" id="{DF1B3B27-2882-3592-4B43-60049E993ABB}"/>
              </a:ext>
            </a:extLst>
          </p:cNvPr>
          <p:cNvSpPr>
            <a:spLocks noGrp="1"/>
          </p:cNvSpPr>
          <p:nvPr>
            <p:ph type="body" sz="quarter" idx="17"/>
          </p:nvPr>
        </p:nvSpPr>
        <p:spPr>
          <a:xfrm>
            <a:off x="360000" y="1368427"/>
            <a:ext cx="11471999" cy="715742"/>
          </a:xfrm>
          <a:noFill/>
        </p:spPr>
        <p:txBody>
          <a:bodyPr lIns="144000" tIns="72000" rIns="144000" bIns="72000"/>
          <a:lstStyle>
            <a:lvl1pPr>
              <a:defRPr sz="2000">
                <a:solidFill>
                  <a:schemeClr val="tx1"/>
                </a:solidFill>
              </a:defRPr>
            </a:lvl1pPr>
            <a:lvl2pPr>
              <a:defRPr sz="2000"/>
            </a:lvl2pPr>
            <a:lvl3pPr>
              <a:defRPr sz="2000"/>
            </a:lvl3pPr>
            <a:lvl4pPr>
              <a:defRPr sz="2000"/>
            </a:lvl4pPr>
            <a:lvl5pPr>
              <a:defRPr sz="2000"/>
            </a:lvl5pPr>
          </a:lstStyle>
          <a:p>
            <a:pPr lvl="0"/>
            <a:r>
              <a:rPr lang="en-GB"/>
              <a:t>Click to edit Master text styles</a:t>
            </a:r>
          </a:p>
        </p:txBody>
      </p:sp>
      <p:sp>
        <p:nvSpPr>
          <p:cNvPr id="7" name="Text Placeholder 6">
            <a:extLst>
              <a:ext uri="{FF2B5EF4-FFF2-40B4-BE49-F238E27FC236}">
                <a16:creationId xmlns:a16="http://schemas.microsoft.com/office/drawing/2014/main" id="{5B72A4E6-70CD-12AD-AC10-E68CDC0DEB29}"/>
              </a:ext>
            </a:extLst>
          </p:cNvPr>
          <p:cNvSpPr>
            <a:spLocks noGrp="1"/>
          </p:cNvSpPr>
          <p:nvPr>
            <p:ph type="body" sz="quarter" idx="18"/>
          </p:nvPr>
        </p:nvSpPr>
        <p:spPr>
          <a:xfrm>
            <a:off x="359999" y="2516140"/>
            <a:ext cx="11471999" cy="715742"/>
          </a:xfrm>
          <a:noFill/>
        </p:spPr>
        <p:txBody>
          <a:bodyPr lIns="144000" tIns="72000" rIns="144000" bIns="72000"/>
          <a:lstStyle>
            <a:lvl1pPr>
              <a:defRPr sz="2000">
                <a:solidFill>
                  <a:schemeClr val="tx1"/>
                </a:solidFill>
              </a:defRPr>
            </a:lvl1pPr>
            <a:lvl2pPr>
              <a:defRPr sz="2000"/>
            </a:lvl2pPr>
            <a:lvl3pPr>
              <a:defRPr sz="2000"/>
            </a:lvl3pPr>
            <a:lvl4pPr>
              <a:defRPr sz="2000"/>
            </a:lvl4pPr>
            <a:lvl5pPr>
              <a:defRPr sz="2000"/>
            </a:lvl5pPr>
          </a:lstStyle>
          <a:p>
            <a:pPr lvl="0"/>
            <a:r>
              <a:rPr lang="en-GB"/>
              <a:t>Click to edit Master text styles</a:t>
            </a:r>
          </a:p>
        </p:txBody>
      </p:sp>
      <p:sp>
        <p:nvSpPr>
          <p:cNvPr id="8" name="Text Placeholder 6">
            <a:extLst>
              <a:ext uri="{FF2B5EF4-FFF2-40B4-BE49-F238E27FC236}">
                <a16:creationId xmlns:a16="http://schemas.microsoft.com/office/drawing/2014/main" id="{1DC17D6C-C29A-10B5-C59E-9DFD653E41CA}"/>
              </a:ext>
            </a:extLst>
          </p:cNvPr>
          <p:cNvSpPr>
            <a:spLocks noGrp="1"/>
          </p:cNvSpPr>
          <p:nvPr>
            <p:ph type="body" sz="quarter" idx="19"/>
          </p:nvPr>
        </p:nvSpPr>
        <p:spPr>
          <a:xfrm>
            <a:off x="359999" y="3663853"/>
            <a:ext cx="11471999" cy="715742"/>
          </a:xfrm>
          <a:noFill/>
        </p:spPr>
        <p:txBody>
          <a:bodyPr lIns="144000" tIns="72000" rIns="144000" bIns="72000"/>
          <a:lstStyle>
            <a:lvl1pPr>
              <a:defRPr sz="2000">
                <a:solidFill>
                  <a:schemeClr val="tx1"/>
                </a:solidFill>
              </a:defRPr>
            </a:lvl1pPr>
            <a:lvl2pPr>
              <a:defRPr sz="2000"/>
            </a:lvl2pPr>
            <a:lvl3pPr>
              <a:defRPr sz="2000"/>
            </a:lvl3pPr>
            <a:lvl4pPr>
              <a:defRPr sz="2000"/>
            </a:lvl4pPr>
            <a:lvl5pPr>
              <a:defRPr sz="2000"/>
            </a:lvl5pPr>
          </a:lstStyle>
          <a:p>
            <a:pPr lvl="0"/>
            <a:r>
              <a:rPr lang="en-GB"/>
              <a:t>Click to edit Master text styles</a:t>
            </a:r>
          </a:p>
        </p:txBody>
      </p:sp>
      <p:sp>
        <p:nvSpPr>
          <p:cNvPr id="9" name="Text Placeholder 6">
            <a:extLst>
              <a:ext uri="{FF2B5EF4-FFF2-40B4-BE49-F238E27FC236}">
                <a16:creationId xmlns:a16="http://schemas.microsoft.com/office/drawing/2014/main" id="{B8F44D73-4D85-9370-68BF-CF1CBA10E19C}"/>
              </a:ext>
            </a:extLst>
          </p:cNvPr>
          <p:cNvSpPr>
            <a:spLocks noGrp="1"/>
          </p:cNvSpPr>
          <p:nvPr>
            <p:ph type="body" sz="quarter" idx="20"/>
          </p:nvPr>
        </p:nvSpPr>
        <p:spPr>
          <a:xfrm>
            <a:off x="359999" y="4770659"/>
            <a:ext cx="11471999" cy="715742"/>
          </a:xfrm>
          <a:noFill/>
        </p:spPr>
        <p:txBody>
          <a:bodyPr lIns="144000" tIns="72000" rIns="144000" bIns="72000"/>
          <a:lstStyle>
            <a:lvl1pPr>
              <a:defRPr sz="2000">
                <a:solidFill>
                  <a:schemeClr val="tx1"/>
                </a:solidFill>
              </a:defRPr>
            </a:lvl1pPr>
            <a:lvl2pPr>
              <a:defRPr sz="2000"/>
            </a:lvl2pPr>
            <a:lvl3pPr>
              <a:defRPr sz="2000"/>
            </a:lvl3pPr>
            <a:lvl4pPr>
              <a:defRPr sz="2000"/>
            </a:lvl4pPr>
            <a:lvl5pPr>
              <a:defRPr sz="2000"/>
            </a:lvl5pPr>
          </a:lstStyle>
          <a:p>
            <a:pPr lvl="0"/>
            <a:r>
              <a:rPr lang="en-GB"/>
              <a:t>Click to edit Master text styles</a:t>
            </a:r>
          </a:p>
        </p:txBody>
      </p:sp>
    </p:spTree>
    <p:extLst>
      <p:ext uri="{BB962C8B-B14F-4D97-AF65-F5344CB8AC3E}">
        <p14:creationId xmlns:p14="http://schemas.microsoft.com/office/powerpoint/2010/main" val="2255241644"/>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tx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2D00573A-7C43-03D9-3997-844A44997FBB}"/>
              </a:ext>
            </a:extLst>
          </p:cNvPr>
          <p:cNvSpPr>
            <a:spLocks noGrp="1"/>
          </p:cNvSpPr>
          <p:nvPr>
            <p:ph type="ctrTitle" hasCustomPrompt="1"/>
          </p:nvPr>
        </p:nvSpPr>
        <p:spPr>
          <a:xfrm>
            <a:off x="539997" y="2600915"/>
            <a:ext cx="4320928" cy="637097"/>
          </a:xfrm>
          <a:prstGeom prst="rect">
            <a:avLst/>
          </a:prstGeom>
          <a:noFill/>
        </p:spPr>
        <p:txBody>
          <a:bodyPr anchor="b" anchorCtr="0"/>
          <a:lstStyle>
            <a:lvl1pPr algn="l">
              <a:lnSpc>
                <a:spcPct val="90000"/>
              </a:lnSpc>
              <a:defRPr sz="4600" b="0" baseline="0">
                <a:solidFill>
                  <a:schemeClr val="bg1"/>
                </a:solidFill>
              </a:defRPr>
            </a:lvl1pPr>
          </a:lstStyle>
          <a:p>
            <a:r>
              <a:rPr lang="en-US"/>
              <a:t>Thank You</a:t>
            </a:r>
            <a:endParaRPr lang="en-GB"/>
          </a:p>
        </p:txBody>
      </p:sp>
      <p:grpSp>
        <p:nvGrpSpPr>
          <p:cNvPr id="2" name="Graphic 2">
            <a:extLst>
              <a:ext uri="{FF2B5EF4-FFF2-40B4-BE49-F238E27FC236}">
                <a16:creationId xmlns:a16="http://schemas.microsoft.com/office/drawing/2014/main" id="{B5C03A5C-8673-07E3-3633-1DE776FDC771}"/>
              </a:ext>
            </a:extLst>
          </p:cNvPr>
          <p:cNvGrpSpPr/>
          <p:nvPr userDrawn="1"/>
        </p:nvGrpSpPr>
        <p:grpSpPr>
          <a:xfrm>
            <a:off x="446202" y="-265170"/>
            <a:ext cx="13257000" cy="9059545"/>
            <a:chOff x="0" y="65063"/>
            <a:chExt cx="4005361" cy="2924137"/>
          </a:xfrm>
          <a:solidFill>
            <a:schemeClr val="bg1">
              <a:alpha val="5000"/>
            </a:schemeClr>
          </a:solidFill>
        </p:grpSpPr>
        <p:sp>
          <p:nvSpPr>
            <p:cNvPr id="3" name="Freeform 2">
              <a:extLst>
                <a:ext uri="{FF2B5EF4-FFF2-40B4-BE49-F238E27FC236}">
                  <a16:creationId xmlns:a16="http://schemas.microsoft.com/office/drawing/2014/main" id="{1F70A782-0EDB-88D6-4983-E43C39DBC00D}"/>
                </a:ext>
              </a:extLst>
            </p:cNvPr>
            <p:cNvSpPr/>
            <p:nvPr userDrawn="1"/>
          </p:nvSpPr>
          <p:spPr>
            <a:xfrm>
              <a:off x="635292" y="65063"/>
              <a:ext cx="2550720" cy="2504137"/>
            </a:xfrm>
            <a:custGeom>
              <a:avLst/>
              <a:gdLst>
                <a:gd name="connsiteX0" fmla="*/ 154975 w 2550720"/>
                <a:gd name="connsiteY0" fmla="*/ 1163965 h 2504137"/>
                <a:gd name="connsiteX1" fmla="*/ 236160 w 2550720"/>
                <a:gd name="connsiteY1" fmla="*/ 133142 h 2504137"/>
                <a:gd name="connsiteX2" fmla="*/ 2056437 w 2550720"/>
                <a:gd name="connsiteY2" fmla="*/ 600764 h 2504137"/>
                <a:gd name="connsiteX3" fmla="*/ 2299736 w 2550720"/>
                <a:gd name="connsiteY3" fmla="*/ 2504138 h 2504137"/>
                <a:gd name="connsiteX4" fmla="*/ 2181023 w 2550720"/>
                <a:gd name="connsiteY4" fmla="*/ 1131335 h 2504137"/>
                <a:gd name="connsiteX5" fmla="*/ 458525 w 2550720"/>
                <a:gd name="connsiteY5" fmla="*/ 499018 h 2504137"/>
                <a:gd name="connsiteX6" fmla="*/ 155230 w 2550720"/>
                <a:gd name="connsiteY6" fmla="*/ 1163965 h 2504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720" h="2504137">
                  <a:moveTo>
                    <a:pt x="154975" y="1163965"/>
                  </a:moveTo>
                  <a:cubicBezTo>
                    <a:pt x="154975" y="1163965"/>
                    <a:pt x="-242780" y="410889"/>
                    <a:pt x="236160" y="133142"/>
                  </a:cubicBezTo>
                  <a:cubicBezTo>
                    <a:pt x="715099" y="-144604"/>
                    <a:pt x="1509843" y="12640"/>
                    <a:pt x="2056437" y="600764"/>
                  </a:cubicBezTo>
                  <a:cubicBezTo>
                    <a:pt x="2737318" y="1333542"/>
                    <a:pt x="2609158" y="1910361"/>
                    <a:pt x="2299736" y="2504138"/>
                  </a:cubicBezTo>
                  <a:cubicBezTo>
                    <a:pt x="2299736" y="2504138"/>
                    <a:pt x="2595882" y="1851266"/>
                    <a:pt x="2181023" y="1131335"/>
                  </a:cubicBezTo>
                  <a:cubicBezTo>
                    <a:pt x="1765908" y="411403"/>
                    <a:pt x="863428" y="362842"/>
                    <a:pt x="458525" y="499018"/>
                  </a:cubicBezTo>
                  <a:cubicBezTo>
                    <a:pt x="76343" y="627485"/>
                    <a:pt x="155230" y="1163965"/>
                    <a:pt x="155230" y="116396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Freeform 3">
              <a:extLst>
                <a:ext uri="{FF2B5EF4-FFF2-40B4-BE49-F238E27FC236}">
                  <a16:creationId xmlns:a16="http://schemas.microsoft.com/office/drawing/2014/main" id="{6C539221-6384-3241-166C-8647C45AE8C3}"/>
                </a:ext>
              </a:extLst>
            </p:cNvPr>
            <p:cNvSpPr/>
            <p:nvPr userDrawn="1"/>
          </p:nvSpPr>
          <p:spPr>
            <a:xfrm>
              <a:off x="0" y="1299575"/>
              <a:ext cx="2781218" cy="1601525"/>
            </a:xfrm>
            <a:custGeom>
              <a:avLst/>
              <a:gdLst>
                <a:gd name="connsiteX0" fmla="*/ 1068932 w 2781218"/>
                <a:gd name="connsiteY0" fmla="*/ 1601269 h 1601525"/>
                <a:gd name="connsiteX1" fmla="*/ 253 w 2781218"/>
                <a:gd name="connsiteY1" fmla="*/ 640589 h 1601525"/>
                <a:gd name="connsiteX2" fmla="*/ 1082208 w 2781218"/>
                <a:gd name="connsiteY2" fmla="*/ 50 h 1601525"/>
                <a:gd name="connsiteX3" fmla="*/ 2781218 w 2781218"/>
                <a:gd name="connsiteY3" fmla="*/ 475123 h 1601525"/>
                <a:gd name="connsiteX4" fmla="*/ 1300488 w 2781218"/>
                <a:gd name="connsiteY4" fmla="*/ 286790 h 1601525"/>
                <a:gd name="connsiteX5" fmla="*/ 414092 w 2781218"/>
                <a:gd name="connsiteY5" fmla="*/ 741308 h 1601525"/>
                <a:gd name="connsiteX6" fmla="*/ 1068422 w 2781218"/>
                <a:gd name="connsiteY6" fmla="*/ 1601526 h 160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1218" h="1601525">
                  <a:moveTo>
                    <a:pt x="1068932" y="1601269"/>
                  </a:moveTo>
                  <a:cubicBezTo>
                    <a:pt x="1068932" y="1601269"/>
                    <a:pt x="23996" y="1472545"/>
                    <a:pt x="253" y="640589"/>
                  </a:cubicBezTo>
                  <a:cubicBezTo>
                    <a:pt x="-15320" y="91519"/>
                    <a:pt x="691346" y="-2519"/>
                    <a:pt x="1082208" y="50"/>
                  </a:cubicBezTo>
                  <a:cubicBezTo>
                    <a:pt x="2079148" y="7245"/>
                    <a:pt x="2585660" y="332524"/>
                    <a:pt x="2781218" y="475123"/>
                  </a:cubicBezTo>
                  <a:cubicBezTo>
                    <a:pt x="2781218" y="475123"/>
                    <a:pt x="2039066" y="248763"/>
                    <a:pt x="1300488" y="286790"/>
                  </a:cubicBezTo>
                  <a:cubicBezTo>
                    <a:pt x="993364" y="302720"/>
                    <a:pt x="509063" y="298609"/>
                    <a:pt x="414092" y="741308"/>
                  </a:cubicBezTo>
                  <a:cubicBezTo>
                    <a:pt x="329077" y="1137758"/>
                    <a:pt x="1068422" y="1601526"/>
                    <a:pt x="1068422" y="1601526"/>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Freeform 4">
              <a:extLst>
                <a:ext uri="{FF2B5EF4-FFF2-40B4-BE49-F238E27FC236}">
                  <a16:creationId xmlns:a16="http://schemas.microsoft.com/office/drawing/2014/main" id="{8ED86470-AD4F-D593-ECCF-D5F38150FA32}"/>
                </a:ext>
              </a:extLst>
            </p:cNvPr>
            <p:cNvSpPr/>
            <p:nvPr userDrawn="1"/>
          </p:nvSpPr>
          <p:spPr>
            <a:xfrm>
              <a:off x="1271128" y="1808614"/>
              <a:ext cx="2734233" cy="1180586"/>
            </a:xfrm>
            <a:custGeom>
              <a:avLst/>
              <a:gdLst>
                <a:gd name="connsiteX0" fmla="*/ 2134039 w 2734233"/>
                <a:gd name="connsiteY0" fmla="*/ 164438 h 1180586"/>
                <a:gd name="connsiteX1" fmla="*/ 2662762 w 2734233"/>
                <a:gd name="connsiteY1" fmla="*/ 945777 h 1180586"/>
                <a:gd name="connsiteX2" fmla="*/ 1326275 w 2734233"/>
                <a:gd name="connsiteY2" fmla="*/ 1071419 h 1180586"/>
                <a:gd name="connsiteX3" fmla="*/ 0 w 2734233"/>
                <a:gd name="connsiteY3" fmla="*/ 0 h 1180586"/>
                <a:gd name="connsiteX4" fmla="*/ 1412821 w 2734233"/>
                <a:gd name="connsiteY4" fmla="*/ 852510 h 1180586"/>
                <a:gd name="connsiteX5" fmla="*/ 2343384 w 2734233"/>
                <a:gd name="connsiteY5" fmla="*/ 728153 h 1180586"/>
                <a:gd name="connsiteX6" fmla="*/ 2134039 w 2734233"/>
                <a:gd name="connsiteY6" fmla="*/ 164695 h 1180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34233" h="1180586">
                  <a:moveTo>
                    <a:pt x="2134039" y="164438"/>
                  </a:moveTo>
                  <a:cubicBezTo>
                    <a:pt x="2134039" y="164438"/>
                    <a:pt x="2980863" y="463511"/>
                    <a:pt x="2662762" y="945777"/>
                  </a:cubicBezTo>
                  <a:cubicBezTo>
                    <a:pt x="2427377" y="1302660"/>
                    <a:pt x="1703861" y="1173165"/>
                    <a:pt x="1326275" y="1071419"/>
                  </a:cubicBezTo>
                  <a:cubicBezTo>
                    <a:pt x="656883" y="891050"/>
                    <a:pt x="110289" y="127183"/>
                    <a:pt x="0" y="0"/>
                  </a:cubicBezTo>
                  <a:cubicBezTo>
                    <a:pt x="0" y="0"/>
                    <a:pt x="906565" y="761812"/>
                    <a:pt x="1412821" y="852510"/>
                  </a:cubicBezTo>
                  <a:cubicBezTo>
                    <a:pt x="1623442" y="890280"/>
                    <a:pt x="2275985" y="924709"/>
                    <a:pt x="2343384" y="728153"/>
                  </a:cubicBezTo>
                  <a:cubicBezTo>
                    <a:pt x="2434780" y="461712"/>
                    <a:pt x="2134039" y="164695"/>
                    <a:pt x="2134039" y="16469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7" name="TextBox 16">
            <a:extLst>
              <a:ext uri="{FF2B5EF4-FFF2-40B4-BE49-F238E27FC236}">
                <a16:creationId xmlns:a16="http://schemas.microsoft.com/office/drawing/2014/main" id="{81058355-E856-945A-0F0E-BD49378DEC9E}"/>
              </a:ext>
            </a:extLst>
          </p:cNvPr>
          <p:cNvSpPr txBox="1"/>
          <p:nvPr userDrawn="1"/>
        </p:nvSpPr>
        <p:spPr>
          <a:xfrm>
            <a:off x="7215460" y="5980702"/>
            <a:ext cx="4437739" cy="435889"/>
          </a:xfrm>
          <a:prstGeom prst="rect">
            <a:avLst/>
          </a:prstGeom>
          <a:noFill/>
        </p:spPr>
        <p:txBody>
          <a:bodyPr wrap="square" lIns="0" tIns="0" rIns="0" bIns="0" rtlCol="0">
            <a:spAutoFit/>
          </a:bodyPr>
          <a:lstStyle/>
          <a:p>
            <a:pPr algn="r">
              <a:lnSpc>
                <a:spcPct val="125000"/>
              </a:lnSpc>
            </a:pPr>
            <a:r>
              <a:rPr lang="en-GB" sz="1200" b="0">
                <a:solidFill>
                  <a:schemeClr val="bg1"/>
                </a:solidFill>
                <a:ea typeface="Tahoma" panose="020B0604030504040204" pitchFamily="34" charset="0"/>
                <a:cs typeface="Tahoma" panose="020B0604030504040204" pitchFamily="34" charset="0"/>
              </a:rPr>
              <a:t>Smithfield House, 92 North Street, Leeds, LS2 7PN                </a:t>
            </a:r>
          </a:p>
          <a:p>
            <a:pPr algn="r">
              <a:lnSpc>
                <a:spcPct val="125000"/>
              </a:lnSpc>
            </a:pPr>
            <a:r>
              <a:rPr lang="en-GB" sz="1200" b="0">
                <a:solidFill>
                  <a:schemeClr val="bg1"/>
                </a:solidFill>
                <a:ea typeface="Tahoma" panose="020B0604030504040204" pitchFamily="34" charset="0"/>
                <a:cs typeface="Tahoma" panose="020B0604030504040204" pitchFamily="34" charset="0"/>
              </a:rPr>
              <a:t> </a:t>
            </a:r>
            <a:r>
              <a:rPr lang="en-GB" sz="1200" b="0" u="none">
                <a:solidFill>
                  <a:schemeClr val="bg1"/>
                </a:solidFill>
                <a:ea typeface="Tahoma" panose="020B0604030504040204" pitchFamily="34" charset="0"/>
                <a:cs typeface="Tahoma" panose="020B0604030504040204" pitchFamily="34" charset="0"/>
              </a:rPr>
              <a:t>www.yorkconsulting.co.uk |  </a:t>
            </a:r>
            <a:r>
              <a:rPr lang="en-GB" sz="1200" b="0">
                <a:solidFill>
                  <a:schemeClr val="bg1"/>
                </a:solidFill>
                <a:ea typeface="Tahoma" panose="020B0604030504040204" pitchFamily="34" charset="0"/>
                <a:cs typeface="Tahoma" panose="020B0604030504040204" pitchFamily="34" charset="0"/>
              </a:rPr>
              <a:t>0</a:t>
            </a:r>
            <a:r>
              <a:rPr lang="en-GB" sz="1200" b="0" i="0" u="none" strike="noStrike">
                <a:solidFill>
                  <a:schemeClr val="bg1"/>
                </a:solidFill>
                <a:effectLst/>
                <a:ea typeface="Tahoma" panose="020B0604030504040204" pitchFamily="34" charset="0"/>
                <a:cs typeface="Tahoma" panose="020B0604030504040204" pitchFamily="34" charset="0"/>
              </a:rPr>
              <a:t>113 222 3545</a:t>
            </a:r>
            <a:endParaRPr lang="en-GB" sz="1200" b="0">
              <a:solidFill>
                <a:schemeClr val="bg1"/>
              </a:solidFill>
              <a:ea typeface="Tahoma" panose="020B0604030504040204" pitchFamily="34" charset="0"/>
              <a:cs typeface="Tahoma" panose="020B0604030504040204" pitchFamily="34" charset="0"/>
            </a:endParaRPr>
          </a:p>
        </p:txBody>
      </p:sp>
      <p:cxnSp>
        <p:nvCxnSpPr>
          <p:cNvPr id="13" name="Straight Connector 12">
            <a:extLst>
              <a:ext uri="{FF2B5EF4-FFF2-40B4-BE49-F238E27FC236}">
                <a16:creationId xmlns:a16="http://schemas.microsoft.com/office/drawing/2014/main" id="{3B177F8B-D565-3FF1-4508-9755C1DA94D3}"/>
              </a:ext>
            </a:extLst>
          </p:cNvPr>
          <p:cNvCxnSpPr>
            <a:cxnSpLocks/>
          </p:cNvCxnSpPr>
          <p:nvPr userDrawn="1"/>
        </p:nvCxnSpPr>
        <p:spPr>
          <a:xfrm>
            <a:off x="539999" y="3475651"/>
            <a:ext cx="11113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Graphic 5">
            <a:extLst>
              <a:ext uri="{FF2B5EF4-FFF2-40B4-BE49-F238E27FC236}">
                <a16:creationId xmlns:a16="http://schemas.microsoft.com/office/drawing/2014/main" id="{2F516AA3-DFC1-2D32-0B82-8DA03C2FAE5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2462" t="24447" r="12197" b="21702"/>
          <a:stretch/>
        </p:blipFill>
        <p:spPr>
          <a:xfrm>
            <a:off x="9253668" y="353786"/>
            <a:ext cx="2527267" cy="925283"/>
          </a:xfrm>
          <a:prstGeom prst="rect">
            <a:avLst/>
          </a:prstGeom>
        </p:spPr>
      </p:pic>
      <p:sp>
        <p:nvSpPr>
          <p:cNvPr id="12" name="Text Placeholder 7">
            <a:extLst>
              <a:ext uri="{FF2B5EF4-FFF2-40B4-BE49-F238E27FC236}">
                <a16:creationId xmlns:a16="http://schemas.microsoft.com/office/drawing/2014/main" id="{E8472847-51E8-28C8-88EF-C46F78F00892}"/>
              </a:ext>
            </a:extLst>
          </p:cNvPr>
          <p:cNvSpPr>
            <a:spLocks noGrp="1"/>
          </p:cNvSpPr>
          <p:nvPr>
            <p:ph type="body" sz="quarter" idx="11" hasCustomPrompt="1"/>
          </p:nvPr>
        </p:nvSpPr>
        <p:spPr>
          <a:xfrm>
            <a:off x="539750" y="3743325"/>
            <a:ext cx="4321175" cy="2360613"/>
          </a:xfrm>
        </p:spPr>
        <p:txBody>
          <a:bodyPr/>
          <a:lstStyle>
            <a:lvl1pPr marL="0" indent="0">
              <a:spcBef>
                <a:spcPts val="0"/>
              </a:spcBef>
              <a:buNone/>
              <a:defRPr sz="1600">
                <a:solidFill>
                  <a:schemeClr val="bg1"/>
                </a:solidFill>
              </a:defRPr>
            </a:lvl1pPr>
            <a:lvl2pPr marL="1800" indent="0">
              <a:buNone/>
              <a:defRPr>
                <a:solidFill>
                  <a:schemeClr val="bg1"/>
                </a:solidFill>
              </a:defRPr>
            </a:lvl2pPr>
            <a:lvl3pPr marL="228600" indent="0">
              <a:buNone/>
              <a:defRPr/>
            </a:lvl3pPr>
            <a:lvl4pPr marL="228600" indent="0">
              <a:buNone/>
              <a:defRPr/>
            </a:lvl4pPr>
            <a:lvl5pPr marL="455400" indent="0">
              <a:buNone/>
              <a:defRPr/>
            </a:lvl5pPr>
          </a:lstStyle>
          <a:p>
            <a:pPr lvl="0"/>
            <a:r>
              <a:rPr lang="en-US"/>
              <a:t>Add contact details</a:t>
            </a:r>
          </a:p>
        </p:txBody>
      </p:sp>
    </p:spTree>
    <p:extLst>
      <p:ext uri="{BB962C8B-B14F-4D97-AF65-F5344CB8AC3E}">
        <p14:creationId xmlns:p14="http://schemas.microsoft.com/office/powerpoint/2010/main" val="27537224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 Introduction">
    <p:bg>
      <p:bgPr>
        <a:solidFill>
          <a:srgbClr val="F1F1F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48D3E6A-88E0-9B5F-E5E1-5FB0DB513465}"/>
              </a:ext>
            </a:extLst>
          </p:cNvPr>
          <p:cNvSpPr>
            <a:spLocks noGrp="1"/>
          </p:cNvSpPr>
          <p:nvPr>
            <p:ph type="ftr" sz="quarter" idx="11"/>
          </p:nvPr>
        </p:nvSpPr>
        <p:spPr/>
        <p:txBody>
          <a:bodyPr/>
          <a:lstStyle>
            <a:lvl1pPr>
              <a:defRPr/>
            </a:lvl1pPr>
          </a:lstStyle>
          <a:p>
            <a:pPr algn="r"/>
            <a:r>
              <a:rPr lang="en-GB"/>
              <a:t>Restricted</a:t>
            </a:r>
          </a:p>
        </p:txBody>
      </p:sp>
      <p:sp>
        <p:nvSpPr>
          <p:cNvPr id="5" name="Slide Number Placeholder 4">
            <a:extLst>
              <a:ext uri="{FF2B5EF4-FFF2-40B4-BE49-F238E27FC236}">
                <a16:creationId xmlns:a16="http://schemas.microsoft.com/office/drawing/2014/main" id="{9B439B38-D793-ECEA-FA4F-082EBCD281EC}"/>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6" name="Text Placeholder 5">
            <a:extLst>
              <a:ext uri="{FF2B5EF4-FFF2-40B4-BE49-F238E27FC236}">
                <a16:creationId xmlns:a16="http://schemas.microsoft.com/office/drawing/2014/main" id="{F064F2D7-CF4C-48B2-38C5-CAE45EAED99B}"/>
              </a:ext>
            </a:extLst>
          </p:cNvPr>
          <p:cNvSpPr>
            <a:spLocks noGrp="1"/>
          </p:cNvSpPr>
          <p:nvPr>
            <p:ph type="body" sz="quarter" idx="18"/>
          </p:nvPr>
        </p:nvSpPr>
        <p:spPr>
          <a:xfrm>
            <a:off x="395579" y="1368000"/>
            <a:ext cx="11436422" cy="4408487"/>
          </a:xfrm>
        </p:spPr>
        <p:txBody>
          <a:bodyPr/>
          <a:lstStyle>
            <a:lvl1pPr marL="432000" indent="-432000">
              <a:lnSpc>
                <a:spcPct val="100000"/>
              </a:lnSpc>
              <a:spcBef>
                <a:spcPts val="1000"/>
              </a:spcBef>
              <a:spcAft>
                <a:spcPts val="500"/>
              </a:spcAft>
              <a:buClr>
                <a:schemeClr val="bg2"/>
              </a:buClr>
              <a:buFont typeface="+mj-lt"/>
              <a:buAutoNum type="arabicPeriod"/>
              <a:defRPr sz="1800" b="1" baseline="0"/>
            </a:lvl1pPr>
            <a:lvl2pPr marL="792000" indent="-360000">
              <a:lnSpc>
                <a:spcPct val="100000"/>
              </a:lnSpc>
              <a:spcBef>
                <a:spcPts val="500"/>
              </a:spcBef>
              <a:spcAft>
                <a:spcPts val="500"/>
              </a:spcAft>
              <a:buFont typeface="Verdana" panose="020B0604030504040204" pitchFamily="34" charset="0"/>
              <a:buChar char="−"/>
              <a:defRPr sz="1800" baseline="0"/>
            </a:lvl2pPr>
          </a:lstStyle>
          <a:p>
            <a:pPr lvl="0"/>
            <a:r>
              <a:rPr lang="en-GB"/>
              <a:t>Click to edit Master text styles</a:t>
            </a:r>
          </a:p>
          <a:p>
            <a:pPr lvl="1"/>
            <a:r>
              <a:rPr lang="en-GB"/>
              <a:t>Second level</a:t>
            </a:r>
          </a:p>
        </p:txBody>
      </p:sp>
      <p:sp>
        <p:nvSpPr>
          <p:cNvPr id="2" name="Title Placeholder 1">
            <a:extLst>
              <a:ext uri="{FF2B5EF4-FFF2-40B4-BE49-F238E27FC236}">
                <a16:creationId xmlns:a16="http://schemas.microsoft.com/office/drawing/2014/main" id="{5C565DC2-30D9-0941-DB50-1E274124854E}"/>
              </a:ext>
            </a:extLst>
          </p:cNvPr>
          <p:cNvSpPr>
            <a:spLocks noGrp="1"/>
          </p:cNvSpPr>
          <p:nvPr>
            <p:ph type="title" hasCustomPrompt="1"/>
          </p:nvPr>
        </p:nvSpPr>
        <p:spPr>
          <a:xfrm>
            <a:off x="360000" y="288000"/>
            <a:ext cx="11472000" cy="401457"/>
          </a:xfrm>
          <a:prstGeom prst="rect">
            <a:avLst/>
          </a:prstGeom>
        </p:spPr>
        <p:txBody>
          <a:bodyPr vert="horz" wrap="square" lIns="0" tIns="0" rIns="0" bIns="0" rtlCol="0" anchor="t" anchorCtr="0">
            <a:spAutoFit/>
          </a:bodyPr>
          <a:lstStyle>
            <a:lvl1pPr>
              <a:defRPr/>
            </a:lvl1pPr>
          </a:lstStyle>
          <a:p>
            <a:r>
              <a:rPr lang="en-US"/>
              <a:t>Agenda</a:t>
            </a:r>
            <a:endParaRPr lang="en-GB"/>
          </a:p>
        </p:txBody>
      </p:sp>
      <p:sp>
        <p:nvSpPr>
          <p:cNvPr id="3" name="object 4">
            <a:extLst>
              <a:ext uri="{FF2B5EF4-FFF2-40B4-BE49-F238E27FC236}">
                <a16:creationId xmlns:a16="http://schemas.microsoft.com/office/drawing/2014/main" id="{BE98AB40-AF79-683E-33F1-39B71B1FE87D}"/>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Tree>
    <p:extLst>
      <p:ext uri="{BB962C8B-B14F-4D97-AF65-F5344CB8AC3E}">
        <p14:creationId xmlns:p14="http://schemas.microsoft.com/office/powerpoint/2010/main" val="1502342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89527-9738-CEBF-4E7D-E12792049AAB}"/>
              </a:ext>
            </a:extLst>
          </p:cNvPr>
          <p:cNvSpPr>
            <a:spLocks noGrp="1"/>
          </p:cNvSpPr>
          <p:nvPr>
            <p:ph type="title" hasCustomPrompt="1"/>
          </p:nvPr>
        </p:nvSpPr>
        <p:spPr>
          <a:xfrm>
            <a:off x="540000" y="2264826"/>
            <a:ext cx="4972158" cy="524824"/>
          </a:xfrm>
          <a:prstGeom prst="rect">
            <a:avLst/>
          </a:prstGeom>
        </p:spPr>
        <p:txBody>
          <a:bodyPr anchor="b"/>
          <a:lstStyle>
            <a:lvl1pPr>
              <a:lnSpc>
                <a:spcPts val="4000"/>
              </a:lnSpc>
              <a:defRPr sz="4600" b="0" baseline="0">
                <a:solidFill>
                  <a:schemeClr val="bg1"/>
                </a:solidFill>
              </a:defRPr>
            </a:lvl1pPr>
          </a:lstStyle>
          <a:p>
            <a:r>
              <a:rPr lang="en-US"/>
              <a:t>Divider title</a:t>
            </a:r>
            <a:endParaRPr lang="en-GB"/>
          </a:p>
        </p:txBody>
      </p:sp>
      <p:sp>
        <p:nvSpPr>
          <p:cNvPr id="3" name="Text Placeholder 2">
            <a:extLst>
              <a:ext uri="{FF2B5EF4-FFF2-40B4-BE49-F238E27FC236}">
                <a16:creationId xmlns:a16="http://schemas.microsoft.com/office/drawing/2014/main" id="{ED5FDB55-3765-3E21-509C-01AE7B9F52CF}"/>
              </a:ext>
            </a:extLst>
          </p:cNvPr>
          <p:cNvSpPr>
            <a:spLocks noGrp="1"/>
          </p:cNvSpPr>
          <p:nvPr>
            <p:ph type="body" idx="1" hasCustomPrompt="1"/>
          </p:nvPr>
        </p:nvSpPr>
        <p:spPr>
          <a:xfrm>
            <a:off x="540000" y="3206904"/>
            <a:ext cx="4471892" cy="2406361"/>
          </a:xfrm>
        </p:spPr>
        <p:txBody>
          <a:bodyPr/>
          <a:lstStyle>
            <a:lvl1pPr marL="0" indent="0">
              <a:lnSpc>
                <a:spcPct val="100000"/>
              </a:lnSpc>
              <a:buNone/>
              <a:defRPr sz="2000" b="1" cap="none" spc="0"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Divider subtitle</a:t>
            </a:r>
          </a:p>
        </p:txBody>
      </p:sp>
      <p:cxnSp>
        <p:nvCxnSpPr>
          <p:cNvPr id="4" name="Straight Connector 3">
            <a:extLst>
              <a:ext uri="{FF2B5EF4-FFF2-40B4-BE49-F238E27FC236}">
                <a16:creationId xmlns:a16="http://schemas.microsoft.com/office/drawing/2014/main" id="{9C31B9BD-67C7-7609-57F1-7B00BEFA3784}"/>
              </a:ext>
            </a:extLst>
          </p:cNvPr>
          <p:cNvCxnSpPr>
            <a:cxnSpLocks/>
          </p:cNvCxnSpPr>
          <p:nvPr userDrawn="1"/>
        </p:nvCxnSpPr>
        <p:spPr>
          <a:xfrm>
            <a:off x="539999" y="2998277"/>
            <a:ext cx="11113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6" name="Graphic 2">
            <a:extLst>
              <a:ext uri="{FF2B5EF4-FFF2-40B4-BE49-F238E27FC236}">
                <a16:creationId xmlns:a16="http://schemas.microsoft.com/office/drawing/2014/main" id="{A6725DB2-E03B-81A5-CCCE-06628FC91C50}"/>
              </a:ext>
            </a:extLst>
          </p:cNvPr>
          <p:cNvGrpSpPr/>
          <p:nvPr userDrawn="1"/>
        </p:nvGrpSpPr>
        <p:grpSpPr>
          <a:xfrm>
            <a:off x="5750418" y="-218105"/>
            <a:ext cx="10719891" cy="7825944"/>
            <a:chOff x="0" y="65063"/>
            <a:chExt cx="4005361" cy="2924137"/>
          </a:xfrm>
          <a:solidFill>
            <a:schemeClr val="bg1">
              <a:alpha val="5000"/>
            </a:schemeClr>
          </a:solidFill>
        </p:grpSpPr>
        <p:sp>
          <p:nvSpPr>
            <p:cNvPr id="7" name="Freeform 2">
              <a:extLst>
                <a:ext uri="{FF2B5EF4-FFF2-40B4-BE49-F238E27FC236}">
                  <a16:creationId xmlns:a16="http://schemas.microsoft.com/office/drawing/2014/main" id="{76E91E66-E646-623C-4E5E-019FF0BF0C86}"/>
                </a:ext>
              </a:extLst>
            </p:cNvPr>
            <p:cNvSpPr/>
            <p:nvPr userDrawn="1"/>
          </p:nvSpPr>
          <p:spPr>
            <a:xfrm>
              <a:off x="635292" y="65063"/>
              <a:ext cx="2550720" cy="2504137"/>
            </a:xfrm>
            <a:custGeom>
              <a:avLst/>
              <a:gdLst>
                <a:gd name="connsiteX0" fmla="*/ 154975 w 2550720"/>
                <a:gd name="connsiteY0" fmla="*/ 1163965 h 2504137"/>
                <a:gd name="connsiteX1" fmla="*/ 236160 w 2550720"/>
                <a:gd name="connsiteY1" fmla="*/ 133142 h 2504137"/>
                <a:gd name="connsiteX2" fmla="*/ 2056437 w 2550720"/>
                <a:gd name="connsiteY2" fmla="*/ 600764 h 2504137"/>
                <a:gd name="connsiteX3" fmla="*/ 2299736 w 2550720"/>
                <a:gd name="connsiteY3" fmla="*/ 2504138 h 2504137"/>
                <a:gd name="connsiteX4" fmla="*/ 2181023 w 2550720"/>
                <a:gd name="connsiteY4" fmla="*/ 1131335 h 2504137"/>
                <a:gd name="connsiteX5" fmla="*/ 458525 w 2550720"/>
                <a:gd name="connsiteY5" fmla="*/ 499018 h 2504137"/>
                <a:gd name="connsiteX6" fmla="*/ 155230 w 2550720"/>
                <a:gd name="connsiteY6" fmla="*/ 1163965 h 2504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720" h="2504137">
                  <a:moveTo>
                    <a:pt x="154975" y="1163965"/>
                  </a:moveTo>
                  <a:cubicBezTo>
                    <a:pt x="154975" y="1163965"/>
                    <a:pt x="-242780" y="410889"/>
                    <a:pt x="236160" y="133142"/>
                  </a:cubicBezTo>
                  <a:cubicBezTo>
                    <a:pt x="715099" y="-144604"/>
                    <a:pt x="1509843" y="12640"/>
                    <a:pt x="2056437" y="600764"/>
                  </a:cubicBezTo>
                  <a:cubicBezTo>
                    <a:pt x="2737318" y="1333542"/>
                    <a:pt x="2609158" y="1910361"/>
                    <a:pt x="2299736" y="2504138"/>
                  </a:cubicBezTo>
                  <a:cubicBezTo>
                    <a:pt x="2299736" y="2504138"/>
                    <a:pt x="2595882" y="1851266"/>
                    <a:pt x="2181023" y="1131335"/>
                  </a:cubicBezTo>
                  <a:cubicBezTo>
                    <a:pt x="1765908" y="411403"/>
                    <a:pt x="863428" y="362842"/>
                    <a:pt x="458525" y="499018"/>
                  </a:cubicBezTo>
                  <a:cubicBezTo>
                    <a:pt x="76343" y="627485"/>
                    <a:pt x="155230" y="1163965"/>
                    <a:pt x="155230" y="116396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Freeform 3">
              <a:extLst>
                <a:ext uri="{FF2B5EF4-FFF2-40B4-BE49-F238E27FC236}">
                  <a16:creationId xmlns:a16="http://schemas.microsoft.com/office/drawing/2014/main" id="{CB21B18A-2062-D246-9538-D89F2DA8D3D5}"/>
                </a:ext>
              </a:extLst>
            </p:cNvPr>
            <p:cNvSpPr/>
            <p:nvPr userDrawn="1"/>
          </p:nvSpPr>
          <p:spPr>
            <a:xfrm>
              <a:off x="0" y="1299575"/>
              <a:ext cx="2781218" cy="1601525"/>
            </a:xfrm>
            <a:custGeom>
              <a:avLst/>
              <a:gdLst>
                <a:gd name="connsiteX0" fmla="*/ 1068932 w 2781218"/>
                <a:gd name="connsiteY0" fmla="*/ 1601269 h 1601525"/>
                <a:gd name="connsiteX1" fmla="*/ 253 w 2781218"/>
                <a:gd name="connsiteY1" fmla="*/ 640589 h 1601525"/>
                <a:gd name="connsiteX2" fmla="*/ 1082208 w 2781218"/>
                <a:gd name="connsiteY2" fmla="*/ 50 h 1601525"/>
                <a:gd name="connsiteX3" fmla="*/ 2781218 w 2781218"/>
                <a:gd name="connsiteY3" fmla="*/ 475123 h 1601525"/>
                <a:gd name="connsiteX4" fmla="*/ 1300488 w 2781218"/>
                <a:gd name="connsiteY4" fmla="*/ 286790 h 1601525"/>
                <a:gd name="connsiteX5" fmla="*/ 414092 w 2781218"/>
                <a:gd name="connsiteY5" fmla="*/ 741308 h 1601525"/>
                <a:gd name="connsiteX6" fmla="*/ 1068422 w 2781218"/>
                <a:gd name="connsiteY6" fmla="*/ 1601526 h 160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1218" h="1601525">
                  <a:moveTo>
                    <a:pt x="1068932" y="1601269"/>
                  </a:moveTo>
                  <a:cubicBezTo>
                    <a:pt x="1068932" y="1601269"/>
                    <a:pt x="23996" y="1472545"/>
                    <a:pt x="253" y="640589"/>
                  </a:cubicBezTo>
                  <a:cubicBezTo>
                    <a:pt x="-15320" y="91519"/>
                    <a:pt x="691346" y="-2519"/>
                    <a:pt x="1082208" y="50"/>
                  </a:cubicBezTo>
                  <a:cubicBezTo>
                    <a:pt x="2079148" y="7245"/>
                    <a:pt x="2585660" y="332524"/>
                    <a:pt x="2781218" y="475123"/>
                  </a:cubicBezTo>
                  <a:cubicBezTo>
                    <a:pt x="2781218" y="475123"/>
                    <a:pt x="2039066" y="248763"/>
                    <a:pt x="1300488" y="286790"/>
                  </a:cubicBezTo>
                  <a:cubicBezTo>
                    <a:pt x="993364" y="302720"/>
                    <a:pt x="509063" y="298609"/>
                    <a:pt x="414092" y="741308"/>
                  </a:cubicBezTo>
                  <a:cubicBezTo>
                    <a:pt x="329077" y="1137758"/>
                    <a:pt x="1068422" y="1601526"/>
                    <a:pt x="1068422" y="1601526"/>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Freeform 4">
              <a:extLst>
                <a:ext uri="{FF2B5EF4-FFF2-40B4-BE49-F238E27FC236}">
                  <a16:creationId xmlns:a16="http://schemas.microsoft.com/office/drawing/2014/main" id="{C81D8D05-B5B1-8579-415D-B1B47DAE6CFA}"/>
                </a:ext>
              </a:extLst>
            </p:cNvPr>
            <p:cNvSpPr/>
            <p:nvPr userDrawn="1"/>
          </p:nvSpPr>
          <p:spPr>
            <a:xfrm>
              <a:off x="1271128" y="1808614"/>
              <a:ext cx="2734233" cy="1180586"/>
            </a:xfrm>
            <a:custGeom>
              <a:avLst/>
              <a:gdLst>
                <a:gd name="connsiteX0" fmla="*/ 2134039 w 2734233"/>
                <a:gd name="connsiteY0" fmla="*/ 164438 h 1180586"/>
                <a:gd name="connsiteX1" fmla="*/ 2662762 w 2734233"/>
                <a:gd name="connsiteY1" fmla="*/ 945777 h 1180586"/>
                <a:gd name="connsiteX2" fmla="*/ 1326275 w 2734233"/>
                <a:gd name="connsiteY2" fmla="*/ 1071419 h 1180586"/>
                <a:gd name="connsiteX3" fmla="*/ 0 w 2734233"/>
                <a:gd name="connsiteY3" fmla="*/ 0 h 1180586"/>
                <a:gd name="connsiteX4" fmla="*/ 1412821 w 2734233"/>
                <a:gd name="connsiteY4" fmla="*/ 852510 h 1180586"/>
                <a:gd name="connsiteX5" fmla="*/ 2343384 w 2734233"/>
                <a:gd name="connsiteY5" fmla="*/ 728153 h 1180586"/>
                <a:gd name="connsiteX6" fmla="*/ 2134039 w 2734233"/>
                <a:gd name="connsiteY6" fmla="*/ 164695 h 1180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34233" h="1180586">
                  <a:moveTo>
                    <a:pt x="2134039" y="164438"/>
                  </a:moveTo>
                  <a:cubicBezTo>
                    <a:pt x="2134039" y="164438"/>
                    <a:pt x="2980863" y="463511"/>
                    <a:pt x="2662762" y="945777"/>
                  </a:cubicBezTo>
                  <a:cubicBezTo>
                    <a:pt x="2427377" y="1302660"/>
                    <a:pt x="1703861" y="1173165"/>
                    <a:pt x="1326275" y="1071419"/>
                  </a:cubicBezTo>
                  <a:cubicBezTo>
                    <a:pt x="656883" y="891050"/>
                    <a:pt x="110289" y="127183"/>
                    <a:pt x="0" y="0"/>
                  </a:cubicBezTo>
                  <a:cubicBezTo>
                    <a:pt x="0" y="0"/>
                    <a:pt x="906565" y="761812"/>
                    <a:pt x="1412821" y="852510"/>
                  </a:cubicBezTo>
                  <a:cubicBezTo>
                    <a:pt x="1623442" y="890280"/>
                    <a:pt x="2275985" y="924709"/>
                    <a:pt x="2343384" y="728153"/>
                  </a:cubicBezTo>
                  <a:cubicBezTo>
                    <a:pt x="2434780" y="461712"/>
                    <a:pt x="2134039" y="164695"/>
                    <a:pt x="2134039" y="16469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Tree>
    <p:extLst>
      <p:ext uri="{BB962C8B-B14F-4D97-AF65-F5344CB8AC3E}">
        <p14:creationId xmlns:p14="http://schemas.microsoft.com/office/powerpoint/2010/main" val="1124038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2">
    <p:bg>
      <p:bgPr>
        <a:solidFill>
          <a:schemeClr val="accent3"/>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05C4F7B-C4C2-7578-FF11-20083D719E02}"/>
              </a:ext>
            </a:extLst>
          </p:cNvPr>
          <p:cNvSpPr>
            <a:spLocks noGrp="1"/>
          </p:cNvSpPr>
          <p:nvPr>
            <p:ph type="title" hasCustomPrompt="1"/>
          </p:nvPr>
        </p:nvSpPr>
        <p:spPr>
          <a:xfrm>
            <a:off x="540000" y="2276689"/>
            <a:ext cx="4972158" cy="512961"/>
          </a:xfrm>
          <a:prstGeom prst="rect">
            <a:avLst/>
          </a:prstGeom>
        </p:spPr>
        <p:txBody>
          <a:bodyPr anchor="b"/>
          <a:lstStyle>
            <a:lvl1pPr>
              <a:lnSpc>
                <a:spcPts val="4000"/>
              </a:lnSpc>
              <a:defRPr sz="4600" b="0" baseline="0">
                <a:solidFill>
                  <a:schemeClr val="tx2"/>
                </a:solidFill>
              </a:defRPr>
            </a:lvl1pPr>
          </a:lstStyle>
          <a:p>
            <a:r>
              <a:rPr lang="en-US"/>
              <a:t>Divider title</a:t>
            </a:r>
            <a:endParaRPr lang="en-GB"/>
          </a:p>
        </p:txBody>
      </p:sp>
      <p:cxnSp>
        <p:nvCxnSpPr>
          <p:cNvPr id="2" name="Straight Connector 1">
            <a:extLst>
              <a:ext uri="{FF2B5EF4-FFF2-40B4-BE49-F238E27FC236}">
                <a16:creationId xmlns:a16="http://schemas.microsoft.com/office/drawing/2014/main" id="{C0EF960E-7DEB-9EE6-D3AA-3F518ACC9C3D}"/>
              </a:ext>
            </a:extLst>
          </p:cNvPr>
          <p:cNvCxnSpPr>
            <a:cxnSpLocks/>
          </p:cNvCxnSpPr>
          <p:nvPr userDrawn="1"/>
        </p:nvCxnSpPr>
        <p:spPr>
          <a:xfrm>
            <a:off x="539999" y="2998277"/>
            <a:ext cx="111132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9DA83088-5AE9-B471-84AA-BE4D8E22F721}"/>
              </a:ext>
            </a:extLst>
          </p:cNvPr>
          <p:cNvSpPr>
            <a:spLocks noGrp="1"/>
          </p:cNvSpPr>
          <p:nvPr>
            <p:ph type="body" idx="1" hasCustomPrompt="1"/>
          </p:nvPr>
        </p:nvSpPr>
        <p:spPr>
          <a:xfrm>
            <a:off x="540000" y="3206904"/>
            <a:ext cx="4471892" cy="2406361"/>
          </a:xfrm>
        </p:spPr>
        <p:txBody>
          <a:bodyPr/>
          <a:lstStyle>
            <a:lvl1pPr marL="0" indent="0">
              <a:lnSpc>
                <a:spcPct val="100000"/>
              </a:lnSpc>
              <a:buNone/>
              <a:defRPr sz="2000" b="1" cap="none" spc="0" baseline="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Divider subtitle</a:t>
            </a:r>
          </a:p>
        </p:txBody>
      </p:sp>
      <p:grpSp>
        <p:nvGrpSpPr>
          <p:cNvPr id="4" name="Graphic 2">
            <a:extLst>
              <a:ext uri="{FF2B5EF4-FFF2-40B4-BE49-F238E27FC236}">
                <a16:creationId xmlns:a16="http://schemas.microsoft.com/office/drawing/2014/main" id="{A2794C2E-E90E-B965-34B5-7334CA883D29}"/>
              </a:ext>
            </a:extLst>
          </p:cNvPr>
          <p:cNvGrpSpPr/>
          <p:nvPr userDrawn="1"/>
        </p:nvGrpSpPr>
        <p:grpSpPr>
          <a:xfrm>
            <a:off x="5750418" y="-218105"/>
            <a:ext cx="10719891" cy="7825944"/>
            <a:chOff x="0" y="65063"/>
            <a:chExt cx="4005361" cy="2924137"/>
          </a:xfrm>
          <a:solidFill>
            <a:schemeClr val="bg1">
              <a:alpha val="15000"/>
            </a:schemeClr>
          </a:solidFill>
        </p:grpSpPr>
        <p:sp>
          <p:nvSpPr>
            <p:cNvPr id="5" name="Freeform 2">
              <a:extLst>
                <a:ext uri="{FF2B5EF4-FFF2-40B4-BE49-F238E27FC236}">
                  <a16:creationId xmlns:a16="http://schemas.microsoft.com/office/drawing/2014/main" id="{08A2D2C3-8A63-80DB-D8FE-9DC3E8F1F0D1}"/>
                </a:ext>
              </a:extLst>
            </p:cNvPr>
            <p:cNvSpPr/>
            <p:nvPr userDrawn="1"/>
          </p:nvSpPr>
          <p:spPr>
            <a:xfrm>
              <a:off x="635292" y="65063"/>
              <a:ext cx="2550720" cy="2504137"/>
            </a:xfrm>
            <a:custGeom>
              <a:avLst/>
              <a:gdLst>
                <a:gd name="connsiteX0" fmla="*/ 154975 w 2550720"/>
                <a:gd name="connsiteY0" fmla="*/ 1163965 h 2504137"/>
                <a:gd name="connsiteX1" fmla="*/ 236160 w 2550720"/>
                <a:gd name="connsiteY1" fmla="*/ 133142 h 2504137"/>
                <a:gd name="connsiteX2" fmla="*/ 2056437 w 2550720"/>
                <a:gd name="connsiteY2" fmla="*/ 600764 h 2504137"/>
                <a:gd name="connsiteX3" fmla="*/ 2299736 w 2550720"/>
                <a:gd name="connsiteY3" fmla="*/ 2504138 h 2504137"/>
                <a:gd name="connsiteX4" fmla="*/ 2181023 w 2550720"/>
                <a:gd name="connsiteY4" fmla="*/ 1131335 h 2504137"/>
                <a:gd name="connsiteX5" fmla="*/ 458525 w 2550720"/>
                <a:gd name="connsiteY5" fmla="*/ 499018 h 2504137"/>
                <a:gd name="connsiteX6" fmla="*/ 155230 w 2550720"/>
                <a:gd name="connsiteY6" fmla="*/ 1163965 h 2504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720" h="2504137">
                  <a:moveTo>
                    <a:pt x="154975" y="1163965"/>
                  </a:moveTo>
                  <a:cubicBezTo>
                    <a:pt x="154975" y="1163965"/>
                    <a:pt x="-242780" y="410889"/>
                    <a:pt x="236160" y="133142"/>
                  </a:cubicBezTo>
                  <a:cubicBezTo>
                    <a:pt x="715099" y="-144604"/>
                    <a:pt x="1509843" y="12640"/>
                    <a:pt x="2056437" y="600764"/>
                  </a:cubicBezTo>
                  <a:cubicBezTo>
                    <a:pt x="2737318" y="1333542"/>
                    <a:pt x="2609158" y="1910361"/>
                    <a:pt x="2299736" y="2504138"/>
                  </a:cubicBezTo>
                  <a:cubicBezTo>
                    <a:pt x="2299736" y="2504138"/>
                    <a:pt x="2595882" y="1851266"/>
                    <a:pt x="2181023" y="1131335"/>
                  </a:cubicBezTo>
                  <a:cubicBezTo>
                    <a:pt x="1765908" y="411403"/>
                    <a:pt x="863428" y="362842"/>
                    <a:pt x="458525" y="499018"/>
                  </a:cubicBezTo>
                  <a:cubicBezTo>
                    <a:pt x="76343" y="627485"/>
                    <a:pt x="155230" y="1163965"/>
                    <a:pt x="155230" y="116396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 name="Freeform 3">
              <a:extLst>
                <a:ext uri="{FF2B5EF4-FFF2-40B4-BE49-F238E27FC236}">
                  <a16:creationId xmlns:a16="http://schemas.microsoft.com/office/drawing/2014/main" id="{1AFE6186-07A1-3E1E-F21E-F11ED083FCCA}"/>
                </a:ext>
              </a:extLst>
            </p:cNvPr>
            <p:cNvSpPr/>
            <p:nvPr userDrawn="1"/>
          </p:nvSpPr>
          <p:spPr>
            <a:xfrm>
              <a:off x="0" y="1299575"/>
              <a:ext cx="2781218" cy="1601525"/>
            </a:xfrm>
            <a:custGeom>
              <a:avLst/>
              <a:gdLst>
                <a:gd name="connsiteX0" fmla="*/ 1068932 w 2781218"/>
                <a:gd name="connsiteY0" fmla="*/ 1601269 h 1601525"/>
                <a:gd name="connsiteX1" fmla="*/ 253 w 2781218"/>
                <a:gd name="connsiteY1" fmla="*/ 640589 h 1601525"/>
                <a:gd name="connsiteX2" fmla="*/ 1082208 w 2781218"/>
                <a:gd name="connsiteY2" fmla="*/ 50 h 1601525"/>
                <a:gd name="connsiteX3" fmla="*/ 2781218 w 2781218"/>
                <a:gd name="connsiteY3" fmla="*/ 475123 h 1601525"/>
                <a:gd name="connsiteX4" fmla="*/ 1300488 w 2781218"/>
                <a:gd name="connsiteY4" fmla="*/ 286790 h 1601525"/>
                <a:gd name="connsiteX5" fmla="*/ 414092 w 2781218"/>
                <a:gd name="connsiteY5" fmla="*/ 741308 h 1601525"/>
                <a:gd name="connsiteX6" fmla="*/ 1068422 w 2781218"/>
                <a:gd name="connsiteY6" fmla="*/ 1601526 h 160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1218" h="1601525">
                  <a:moveTo>
                    <a:pt x="1068932" y="1601269"/>
                  </a:moveTo>
                  <a:cubicBezTo>
                    <a:pt x="1068932" y="1601269"/>
                    <a:pt x="23996" y="1472545"/>
                    <a:pt x="253" y="640589"/>
                  </a:cubicBezTo>
                  <a:cubicBezTo>
                    <a:pt x="-15320" y="91519"/>
                    <a:pt x="691346" y="-2519"/>
                    <a:pt x="1082208" y="50"/>
                  </a:cubicBezTo>
                  <a:cubicBezTo>
                    <a:pt x="2079148" y="7245"/>
                    <a:pt x="2585660" y="332524"/>
                    <a:pt x="2781218" y="475123"/>
                  </a:cubicBezTo>
                  <a:cubicBezTo>
                    <a:pt x="2781218" y="475123"/>
                    <a:pt x="2039066" y="248763"/>
                    <a:pt x="1300488" y="286790"/>
                  </a:cubicBezTo>
                  <a:cubicBezTo>
                    <a:pt x="993364" y="302720"/>
                    <a:pt x="509063" y="298609"/>
                    <a:pt x="414092" y="741308"/>
                  </a:cubicBezTo>
                  <a:cubicBezTo>
                    <a:pt x="329077" y="1137758"/>
                    <a:pt x="1068422" y="1601526"/>
                    <a:pt x="1068422" y="1601526"/>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Freeform 4">
              <a:extLst>
                <a:ext uri="{FF2B5EF4-FFF2-40B4-BE49-F238E27FC236}">
                  <a16:creationId xmlns:a16="http://schemas.microsoft.com/office/drawing/2014/main" id="{BCF59C7D-7BE7-183B-DEF7-F19572BE266B}"/>
                </a:ext>
              </a:extLst>
            </p:cNvPr>
            <p:cNvSpPr/>
            <p:nvPr userDrawn="1"/>
          </p:nvSpPr>
          <p:spPr>
            <a:xfrm>
              <a:off x="1271128" y="1808614"/>
              <a:ext cx="2734233" cy="1180586"/>
            </a:xfrm>
            <a:custGeom>
              <a:avLst/>
              <a:gdLst>
                <a:gd name="connsiteX0" fmla="*/ 2134039 w 2734233"/>
                <a:gd name="connsiteY0" fmla="*/ 164438 h 1180586"/>
                <a:gd name="connsiteX1" fmla="*/ 2662762 w 2734233"/>
                <a:gd name="connsiteY1" fmla="*/ 945777 h 1180586"/>
                <a:gd name="connsiteX2" fmla="*/ 1326275 w 2734233"/>
                <a:gd name="connsiteY2" fmla="*/ 1071419 h 1180586"/>
                <a:gd name="connsiteX3" fmla="*/ 0 w 2734233"/>
                <a:gd name="connsiteY3" fmla="*/ 0 h 1180586"/>
                <a:gd name="connsiteX4" fmla="*/ 1412821 w 2734233"/>
                <a:gd name="connsiteY4" fmla="*/ 852510 h 1180586"/>
                <a:gd name="connsiteX5" fmla="*/ 2343384 w 2734233"/>
                <a:gd name="connsiteY5" fmla="*/ 728153 h 1180586"/>
                <a:gd name="connsiteX6" fmla="*/ 2134039 w 2734233"/>
                <a:gd name="connsiteY6" fmla="*/ 164695 h 1180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34233" h="1180586">
                  <a:moveTo>
                    <a:pt x="2134039" y="164438"/>
                  </a:moveTo>
                  <a:cubicBezTo>
                    <a:pt x="2134039" y="164438"/>
                    <a:pt x="2980863" y="463511"/>
                    <a:pt x="2662762" y="945777"/>
                  </a:cubicBezTo>
                  <a:cubicBezTo>
                    <a:pt x="2427377" y="1302660"/>
                    <a:pt x="1703861" y="1173165"/>
                    <a:pt x="1326275" y="1071419"/>
                  </a:cubicBezTo>
                  <a:cubicBezTo>
                    <a:pt x="656883" y="891050"/>
                    <a:pt x="110289" y="127183"/>
                    <a:pt x="0" y="0"/>
                  </a:cubicBezTo>
                  <a:cubicBezTo>
                    <a:pt x="0" y="0"/>
                    <a:pt x="906565" y="761812"/>
                    <a:pt x="1412821" y="852510"/>
                  </a:cubicBezTo>
                  <a:cubicBezTo>
                    <a:pt x="1623442" y="890280"/>
                    <a:pt x="2275985" y="924709"/>
                    <a:pt x="2343384" y="728153"/>
                  </a:cubicBezTo>
                  <a:cubicBezTo>
                    <a:pt x="2434780" y="461712"/>
                    <a:pt x="2134039" y="164695"/>
                    <a:pt x="2134039" y="164695"/>
                  </a:cubicBezTo>
                  <a:close/>
                </a:path>
              </a:pathLst>
            </a:custGeom>
            <a:grpFill/>
            <a:ln w="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Tree>
    <p:extLst>
      <p:ext uri="{BB962C8B-B14F-4D97-AF65-F5344CB8AC3E}">
        <p14:creationId xmlns:p14="http://schemas.microsoft.com/office/powerpoint/2010/main" val="426788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Column">
    <p:bg>
      <p:bgPr>
        <a:solidFill>
          <a:schemeClr val="bg1">
            <a:lumMod val="95000"/>
          </a:schemeClr>
        </a:solid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0829A2D5-4688-63CA-0D35-F1A54AB76E2F}"/>
              </a:ext>
            </a:extLst>
          </p:cNvPr>
          <p:cNvSpPr>
            <a:spLocks noGrp="1"/>
          </p:cNvSpPr>
          <p:nvPr>
            <p:ph type="body" sz="quarter" idx="17"/>
          </p:nvPr>
        </p:nvSpPr>
        <p:spPr>
          <a:xfrm>
            <a:off x="359638" y="1368425"/>
            <a:ext cx="11471999" cy="4379913"/>
          </a:xfrm>
        </p:spPr>
        <p:txBody>
          <a:bodyPr/>
          <a:lstStyle>
            <a:lvl1pPr>
              <a:defRPr sz="1400"/>
            </a:lvl1pPr>
            <a:lvl2pPr>
              <a:defRPr sz="1400"/>
            </a:lvl2pPr>
            <a:lvl3pPr>
              <a:defRPr sz="1400"/>
            </a:lvl3pPr>
            <a:lvl4pPr>
              <a:defRPr sz="1400"/>
            </a:lvl4pPr>
            <a:lvl5pPr>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3" name="Title 2">
            <a:extLst>
              <a:ext uri="{FF2B5EF4-FFF2-40B4-BE49-F238E27FC236}">
                <a16:creationId xmlns:a16="http://schemas.microsoft.com/office/drawing/2014/main" id="{73C28149-1AC6-703E-C076-F9B8CA4FC568}"/>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957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ngle Column + Tint">
    <p:bg>
      <p:bgPr>
        <a:solidFill>
          <a:srgbClr val="F1F1F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3" name="Title 2">
            <a:extLst>
              <a:ext uri="{FF2B5EF4-FFF2-40B4-BE49-F238E27FC236}">
                <a16:creationId xmlns:a16="http://schemas.microsoft.com/office/drawing/2014/main" id="{73C28149-1AC6-703E-C076-F9B8CA4FC568}"/>
              </a:ext>
            </a:extLst>
          </p:cNvPr>
          <p:cNvSpPr>
            <a:spLocks noGrp="1"/>
          </p:cNvSpPr>
          <p:nvPr>
            <p:ph type="title"/>
          </p:nvPr>
        </p:nvSpPr>
        <p:spPr/>
        <p:txBody>
          <a:bodyPr/>
          <a:lstStyle/>
          <a:p>
            <a:r>
              <a:rPr lang="en-GB"/>
              <a:t>Click to edit Master title style</a:t>
            </a:r>
          </a:p>
        </p:txBody>
      </p:sp>
      <p:sp>
        <p:nvSpPr>
          <p:cNvPr id="2" name="object 4">
            <a:extLst>
              <a:ext uri="{FF2B5EF4-FFF2-40B4-BE49-F238E27FC236}">
                <a16:creationId xmlns:a16="http://schemas.microsoft.com/office/drawing/2014/main" id="{7E462F23-060B-ACDF-1B07-241B6218A406}"/>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4" name="Text Placeholder 6">
            <a:extLst>
              <a:ext uri="{FF2B5EF4-FFF2-40B4-BE49-F238E27FC236}">
                <a16:creationId xmlns:a16="http://schemas.microsoft.com/office/drawing/2014/main" id="{C29935FF-8F53-2C34-6F20-97F2F8CC0D3A}"/>
              </a:ext>
            </a:extLst>
          </p:cNvPr>
          <p:cNvSpPr>
            <a:spLocks noGrp="1"/>
          </p:cNvSpPr>
          <p:nvPr>
            <p:ph type="body" sz="quarter" idx="17"/>
          </p:nvPr>
        </p:nvSpPr>
        <p:spPr>
          <a:xfrm>
            <a:off x="359638" y="1368425"/>
            <a:ext cx="11471999" cy="4379913"/>
          </a:xfrm>
        </p:spPr>
        <p:txBody>
          <a:bodyPr/>
          <a:lstStyle>
            <a:lvl1pPr>
              <a:defRPr sz="1400"/>
            </a:lvl1pPr>
            <a:lvl2pPr>
              <a:defRPr sz="1400"/>
            </a:lvl2pPr>
            <a:lvl3pPr>
              <a:defRPr sz="1400"/>
            </a:lvl3pPr>
            <a:lvl4pPr>
              <a:defRPr sz="1400"/>
            </a:lvl4pPr>
            <a:lvl5pPr>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Footer Placeholder 4">
            <a:extLst>
              <a:ext uri="{FF2B5EF4-FFF2-40B4-BE49-F238E27FC236}">
                <a16:creationId xmlns:a16="http://schemas.microsoft.com/office/drawing/2014/main" id="{A0E39FA7-4540-BD5C-567C-704A864C74C3}"/>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4154103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3" name="Title 2">
            <a:extLst>
              <a:ext uri="{FF2B5EF4-FFF2-40B4-BE49-F238E27FC236}">
                <a16:creationId xmlns:a16="http://schemas.microsoft.com/office/drawing/2014/main" id="{73C28149-1AC6-703E-C076-F9B8CA4FC568}"/>
              </a:ext>
            </a:extLst>
          </p:cNvPr>
          <p:cNvSpPr>
            <a:spLocks noGrp="1"/>
          </p:cNvSpPr>
          <p:nvPr>
            <p:ph type="title"/>
          </p:nvPr>
        </p:nvSpPr>
        <p:spPr/>
        <p:txBody>
          <a:bodyPr/>
          <a:lstStyle/>
          <a:p>
            <a:r>
              <a:rPr lang="en-GB"/>
              <a:t>Click to edit Master title style</a:t>
            </a:r>
          </a:p>
        </p:txBody>
      </p:sp>
      <p:sp>
        <p:nvSpPr>
          <p:cNvPr id="4" name="object 4">
            <a:extLst>
              <a:ext uri="{FF2B5EF4-FFF2-40B4-BE49-F238E27FC236}">
                <a16:creationId xmlns:a16="http://schemas.microsoft.com/office/drawing/2014/main" id="{5CD8546A-D48F-06AB-8FFE-B8186AC75CAD}"/>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13" name="Text Placeholder 8">
            <a:extLst>
              <a:ext uri="{FF2B5EF4-FFF2-40B4-BE49-F238E27FC236}">
                <a16:creationId xmlns:a16="http://schemas.microsoft.com/office/drawing/2014/main" id="{E985CFA9-FAFC-A082-CC34-4522D2F2D1D5}"/>
              </a:ext>
            </a:extLst>
          </p:cNvPr>
          <p:cNvSpPr>
            <a:spLocks noGrp="1"/>
          </p:cNvSpPr>
          <p:nvPr>
            <p:ph type="body" sz="quarter" idx="16"/>
          </p:nvPr>
        </p:nvSpPr>
        <p:spPr>
          <a:xfrm>
            <a:off x="359750" y="1368000"/>
            <a:ext cx="5542575"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ext Placeholder 8">
            <a:extLst>
              <a:ext uri="{FF2B5EF4-FFF2-40B4-BE49-F238E27FC236}">
                <a16:creationId xmlns:a16="http://schemas.microsoft.com/office/drawing/2014/main" id="{9B454E80-EEF2-DB37-EA52-1C8188A73A38}"/>
              </a:ext>
            </a:extLst>
          </p:cNvPr>
          <p:cNvSpPr>
            <a:spLocks noGrp="1"/>
          </p:cNvSpPr>
          <p:nvPr>
            <p:ph type="body" sz="quarter" idx="17"/>
          </p:nvPr>
        </p:nvSpPr>
        <p:spPr>
          <a:xfrm>
            <a:off x="6289677" y="1368000"/>
            <a:ext cx="5542575"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 name="Footer Placeholder 4">
            <a:extLst>
              <a:ext uri="{FF2B5EF4-FFF2-40B4-BE49-F238E27FC236}">
                <a16:creationId xmlns:a16="http://schemas.microsoft.com/office/drawing/2014/main" id="{799B3574-2383-7577-D14D-B7ECA680EAEF}"/>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3384930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11" name="Content Placeholder 3">
            <a:extLst>
              <a:ext uri="{FF2B5EF4-FFF2-40B4-BE49-F238E27FC236}">
                <a16:creationId xmlns:a16="http://schemas.microsoft.com/office/drawing/2014/main" id="{4BB92ACA-136F-1C66-E360-21A2C612DDD2}"/>
              </a:ext>
            </a:extLst>
          </p:cNvPr>
          <p:cNvSpPr>
            <a:spLocks noGrp="1"/>
          </p:cNvSpPr>
          <p:nvPr>
            <p:ph sz="quarter" idx="14"/>
          </p:nvPr>
        </p:nvSpPr>
        <p:spPr>
          <a:xfrm>
            <a:off x="360000" y="1368000"/>
            <a:ext cx="3528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2" name="Content Placeholder 3">
            <a:extLst>
              <a:ext uri="{FF2B5EF4-FFF2-40B4-BE49-F238E27FC236}">
                <a16:creationId xmlns:a16="http://schemas.microsoft.com/office/drawing/2014/main" id="{DE575CEB-B998-B282-4091-981172A10B04}"/>
              </a:ext>
            </a:extLst>
          </p:cNvPr>
          <p:cNvSpPr>
            <a:spLocks noGrp="1"/>
          </p:cNvSpPr>
          <p:nvPr>
            <p:ph sz="quarter" idx="15"/>
          </p:nvPr>
        </p:nvSpPr>
        <p:spPr>
          <a:xfrm>
            <a:off x="4332000" y="1368000"/>
            <a:ext cx="3528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Content Placeholder 3">
            <a:extLst>
              <a:ext uri="{FF2B5EF4-FFF2-40B4-BE49-F238E27FC236}">
                <a16:creationId xmlns:a16="http://schemas.microsoft.com/office/drawing/2014/main" id="{9A6BDB9F-EF38-3378-4E2D-5C09C1CDDAB0}"/>
              </a:ext>
            </a:extLst>
          </p:cNvPr>
          <p:cNvSpPr>
            <a:spLocks noGrp="1"/>
          </p:cNvSpPr>
          <p:nvPr>
            <p:ph sz="quarter" idx="16"/>
          </p:nvPr>
        </p:nvSpPr>
        <p:spPr>
          <a:xfrm>
            <a:off x="8304000" y="1368000"/>
            <a:ext cx="3528000" cy="43799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object 4">
            <a:extLst>
              <a:ext uri="{FF2B5EF4-FFF2-40B4-BE49-F238E27FC236}">
                <a16:creationId xmlns:a16="http://schemas.microsoft.com/office/drawing/2014/main" id="{3F7E42DB-1E7B-BB81-D2B8-A246A33BA4A7}"/>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4" name="Title 2">
            <a:extLst>
              <a:ext uri="{FF2B5EF4-FFF2-40B4-BE49-F238E27FC236}">
                <a16:creationId xmlns:a16="http://schemas.microsoft.com/office/drawing/2014/main" id="{AB106490-CE10-AFDC-B7AD-0CBA0457267A}"/>
              </a:ext>
            </a:extLst>
          </p:cNvPr>
          <p:cNvSpPr>
            <a:spLocks noGrp="1"/>
          </p:cNvSpPr>
          <p:nvPr>
            <p:ph type="title"/>
          </p:nvPr>
        </p:nvSpPr>
        <p:spPr>
          <a:xfrm>
            <a:off x="360000" y="288000"/>
            <a:ext cx="11472000" cy="401457"/>
          </a:xfrm>
        </p:spPr>
        <p:txBody>
          <a:bodyPr/>
          <a:lstStyle/>
          <a:p>
            <a:r>
              <a:rPr lang="en-GB"/>
              <a:t>Click to edit Master title style</a:t>
            </a:r>
          </a:p>
        </p:txBody>
      </p:sp>
      <p:sp>
        <p:nvSpPr>
          <p:cNvPr id="2" name="Footer Placeholder 4">
            <a:extLst>
              <a:ext uri="{FF2B5EF4-FFF2-40B4-BE49-F238E27FC236}">
                <a16:creationId xmlns:a16="http://schemas.microsoft.com/office/drawing/2014/main" id="{6D1A2EA0-3F9A-D632-3D7F-75C6A1572390}"/>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4218407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lumMod val="95000"/>
          </a:schemeClr>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0AA98F3-90E7-B4F2-04BA-6AF5C12CF84B}"/>
              </a:ext>
            </a:extLst>
          </p:cNvPr>
          <p:cNvSpPr>
            <a:spLocks noGrp="1"/>
          </p:cNvSpPr>
          <p:nvPr>
            <p:ph type="sldNum" sz="quarter" idx="12"/>
          </p:nvPr>
        </p:nvSpPr>
        <p:spPr/>
        <p:txBody>
          <a:bodyPr/>
          <a:lstStyle/>
          <a:p>
            <a:fld id="{2442393B-2822-4E9E-8FD8-36476C17028C}" type="slidenum">
              <a:rPr lang="en-GB" smtClean="0"/>
              <a:t>‹#›</a:t>
            </a:fld>
            <a:endParaRPr lang="en-GB"/>
          </a:p>
        </p:txBody>
      </p:sp>
      <p:sp>
        <p:nvSpPr>
          <p:cNvPr id="3" name="Title 2">
            <a:extLst>
              <a:ext uri="{FF2B5EF4-FFF2-40B4-BE49-F238E27FC236}">
                <a16:creationId xmlns:a16="http://schemas.microsoft.com/office/drawing/2014/main" id="{3EA2D3CC-9222-EF63-FC0E-4A5AC6BC491A}"/>
              </a:ext>
            </a:extLst>
          </p:cNvPr>
          <p:cNvSpPr>
            <a:spLocks noGrp="1"/>
          </p:cNvSpPr>
          <p:nvPr>
            <p:ph type="title"/>
          </p:nvPr>
        </p:nvSpPr>
        <p:spPr>
          <a:xfrm>
            <a:off x="360000" y="288000"/>
            <a:ext cx="11472000" cy="401457"/>
          </a:xfrm>
        </p:spPr>
        <p:txBody>
          <a:bodyPr/>
          <a:lstStyle/>
          <a:p>
            <a:r>
              <a:rPr lang="en-GB"/>
              <a:t>Click to edit Master title style</a:t>
            </a:r>
          </a:p>
        </p:txBody>
      </p:sp>
      <p:sp>
        <p:nvSpPr>
          <p:cNvPr id="4" name="object 4">
            <a:extLst>
              <a:ext uri="{FF2B5EF4-FFF2-40B4-BE49-F238E27FC236}">
                <a16:creationId xmlns:a16="http://schemas.microsoft.com/office/drawing/2014/main" id="{E53C37DE-B8A4-1BEE-BAED-3999CEF2453B}"/>
              </a:ext>
            </a:extLst>
          </p:cNvPr>
          <p:cNvSpPr txBox="1"/>
          <p:nvPr userDrawn="1"/>
        </p:nvSpPr>
        <p:spPr>
          <a:xfrm>
            <a:off x="360000" y="6444000"/>
            <a:ext cx="2763413" cy="126317"/>
          </a:xfrm>
          <a:prstGeom prst="rect">
            <a:avLst/>
          </a:prstGeom>
        </p:spPr>
        <p:txBody>
          <a:bodyPr vert="horz" wrap="square" lIns="0" tIns="3175" rIns="0" bIns="0" rtlCol="0">
            <a:spAutoFit/>
          </a:bodyPr>
          <a:lstStyle/>
          <a:p>
            <a:pPr marL="12700">
              <a:lnSpc>
                <a:spcPct val="100000"/>
              </a:lnSpc>
              <a:spcBef>
                <a:spcPts val="25"/>
              </a:spcBef>
            </a:pPr>
            <a:r>
              <a:rPr lang="en-GB" sz="800" b="0" kern="800" spc="40" baseline="0">
                <a:solidFill>
                  <a:schemeClr val="tx2"/>
                </a:solidFill>
                <a:latin typeface="+mn-lt"/>
                <a:cs typeface="Arial"/>
              </a:rPr>
              <a:t>© YORK Consulting</a:t>
            </a:r>
          </a:p>
        </p:txBody>
      </p:sp>
      <p:sp>
        <p:nvSpPr>
          <p:cNvPr id="2" name="Footer Placeholder 4">
            <a:extLst>
              <a:ext uri="{FF2B5EF4-FFF2-40B4-BE49-F238E27FC236}">
                <a16:creationId xmlns:a16="http://schemas.microsoft.com/office/drawing/2014/main" id="{CD521354-F395-B4B0-F38D-5064AC68019B}"/>
              </a:ext>
            </a:extLst>
          </p:cNvPr>
          <p:cNvSpPr>
            <a:spLocks noGrp="1"/>
          </p:cNvSpPr>
          <p:nvPr>
            <p:ph type="ftr" sz="quarter" idx="11"/>
          </p:nvPr>
        </p:nvSpPr>
        <p:spPr>
          <a:xfrm>
            <a:off x="7450162" y="6390000"/>
            <a:ext cx="4114800" cy="180000"/>
          </a:xfrm>
        </p:spPr>
        <p:txBody>
          <a:bodyPr/>
          <a:lstStyle>
            <a:lvl1pPr>
              <a:defRPr/>
            </a:lvl1pPr>
          </a:lstStyle>
          <a:p>
            <a:pPr algn="r"/>
            <a:r>
              <a:rPr lang="en-GB"/>
              <a:t>Restricted</a:t>
            </a:r>
          </a:p>
        </p:txBody>
      </p:sp>
    </p:spTree>
    <p:extLst>
      <p:ext uri="{BB962C8B-B14F-4D97-AF65-F5344CB8AC3E}">
        <p14:creationId xmlns:p14="http://schemas.microsoft.com/office/powerpoint/2010/main" val="2379628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C63B7B-7684-F3CE-C51F-F49777FA147D}"/>
              </a:ext>
            </a:extLst>
          </p:cNvPr>
          <p:cNvSpPr>
            <a:spLocks noGrp="1"/>
          </p:cNvSpPr>
          <p:nvPr>
            <p:ph type="title"/>
          </p:nvPr>
        </p:nvSpPr>
        <p:spPr>
          <a:xfrm>
            <a:off x="360000" y="288000"/>
            <a:ext cx="11472000" cy="401457"/>
          </a:xfrm>
          <a:prstGeom prst="rect">
            <a:avLst/>
          </a:prstGeom>
        </p:spPr>
        <p:txBody>
          <a:bodyPr vert="horz" wrap="square" lIns="0" tIns="0" rIns="0" bIns="0" rtlCol="0" anchor="t" anchorCtr="0">
            <a:spAutoFit/>
          </a:bodyPr>
          <a:lstStyle/>
          <a:p>
            <a:r>
              <a:rPr lang="en-GB"/>
              <a:t>Click to edit Master title style</a:t>
            </a:r>
          </a:p>
        </p:txBody>
      </p:sp>
      <p:sp>
        <p:nvSpPr>
          <p:cNvPr id="3" name="Text Placeholder 2">
            <a:extLst>
              <a:ext uri="{FF2B5EF4-FFF2-40B4-BE49-F238E27FC236}">
                <a16:creationId xmlns:a16="http://schemas.microsoft.com/office/drawing/2014/main" id="{A2894BB2-53BA-FFB6-56CC-C266432EEF95}"/>
              </a:ext>
            </a:extLst>
          </p:cNvPr>
          <p:cNvSpPr>
            <a:spLocks noGrp="1"/>
          </p:cNvSpPr>
          <p:nvPr>
            <p:ph type="body" idx="1"/>
          </p:nvPr>
        </p:nvSpPr>
        <p:spPr>
          <a:xfrm>
            <a:off x="360000" y="1367999"/>
            <a:ext cx="11472000" cy="4813859"/>
          </a:xfrm>
          <a:prstGeom prst="rect">
            <a:avLst/>
          </a:prstGeom>
        </p:spPr>
        <p:txBody>
          <a:bodyPr vert="horz" lIns="0" tIns="0" rIns="0" bIns="0" rtlCol="0" anchor="t" anchorCtr="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6B7B89B-735D-3251-2AB8-EEB94B9C9E1F}"/>
              </a:ext>
            </a:extLst>
          </p:cNvPr>
          <p:cNvSpPr>
            <a:spLocks noGrp="1"/>
          </p:cNvSpPr>
          <p:nvPr>
            <p:ph type="dt" sz="half" idx="2"/>
          </p:nvPr>
        </p:nvSpPr>
        <p:spPr>
          <a:xfrm>
            <a:off x="360000" y="6390000"/>
            <a:ext cx="1501525" cy="180000"/>
          </a:xfrm>
          <a:prstGeom prst="rect">
            <a:avLst/>
          </a:prstGeom>
        </p:spPr>
        <p:txBody>
          <a:bodyPr vert="horz" lIns="0" tIns="0" rIns="0" bIns="0" rtlCol="0" anchor="b" anchorCtr="0">
            <a:noAutofit/>
          </a:bodyPr>
          <a:lstStyle>
            <a:lvl1pPr algn="l">
              <a:defRPr sz="800">
                <a:solidFill>
                  <a:schemeClr val="tx2"/>
                </a:solidFill>
              </a:defRPr>
            </a:lvl1pPr>
          </a:lstStyle>
          <a:p>
            <a:endParaRPr lang="en-GB"/>
          </a:p>
        </p:txBody>
      </p:sp>
      <p:sp>
        <p:nvSpPr>
          <p:cNvPr id="5" name="Footer Placeholder 4">
            <a:extLst>
              <a:ext uri="{FF2B5EF4-FFF2-40B4-BE49-F238E27FC236}">
                <a16:creationId xmlns:a16="http://schemas.microsoft.com/office/drawing/2014/main" id="{847910E3-2B5D-277A-720D-D5B35E772970}"/>
              </a:ext>
            </a:extLst>
          </p:cNvPr>
          <p:cNvSpPr>
            <a:spLocks noGrp="1"/>
          </p:cNvSpPr>
          <p:nvPr>
            <p:ph type="ftr" sz="quarter" idx="3"/>
          </p:nvPr>
        </p:nvSpPr>
        <p:spPr>
          <a:xfrm>
            <a:off x="7450162" y="6390000"/>
            <a:ext cx="4114800" cy="180000"/>
          </a:xfrm>
          <a:prstGeom prst="rect">
            <a:avLst/>
          </a:prstGeom>
        </p:spPr>
        <p:txBody>
          <a:bodyPr vert="horz" lIns="0" tIns="0" rIns="0" bIns="0" rtlCol="0" anchor="b" anchorCtr="0">
            <a:noAutofit/>
          </a:bodyPr>
          <a:lstStyle>
            <a:lvl1pPr algn="ctr">
              <a:defRPr sz="800">
                <a:solidFill>
                  <a:schemeClr val="tx2"/>
                </a:solidFill>
              </a:defRPr>
            </a:lvl1pPr>
          </a:lstStyle>
          <a:p>
            <a:pPr algn="r"/>
            <a:r>
              <a:rPr lang="en-GB"/>
              <a:t>Restricted</a:t>
            </a:r>
          </a:p>
        </p:txBody>
      </p:sp>
      <p:sp>
        <p:nvSpPr>
          <p:cNvPr id="6" name="Slide Number Placeholder 5">
            <a:extLst>
              <a:ext uri="{FF2B5EF4-FFF2-40B4-BE49-F238E27FC236}">
                <a16:creationId xmlns:a16="http://schemas.microsoft.com/office/drawing/2014/main" id="{F9DFAC3A-F4A9-BAF6-632B-630C5657C1DE}"/>
              </a:ext>
            </a:extLst>
          </p:cNvPr>
          <p:cNvSpPr>
            <a:spLocks noGrp="1"/>
          </p:cNvSpPr>
          <p:nvPr>
            <p:ph type="sldNum" sz="quarter" idx="4"/>
          </p:nvPr>
        </p:nvSpPr>
        <p:spPr>
          <a:xfrm>
            <a:off x="11472000" y="6390000"/>
            <a:ext cx="360000" cy="180000"/>
          </a:xfrm>
          <a:prstGeom prst="rect">
            <a:avLst/>
          </a:prstGeom>
        </p:spPr>
        <p:txBody>
          <a:bodyPr vert="horz" lIns="0" tIns="0" rIns="0" bIns="0" rtlCol="0" anchor="b" anchorCtr="0">
            <a:noAutofit/>
          </a:bodyPr>
          <a:lstStyle>
            <a:lvl1pPr algn="r">
              <a:defRPr sz="800">
                <a:solidFill>
                  <a:schemeClr val="tx2"/>
                </a:solidFill>
              </a:defRPr>
            </a:lvl1pPr>
          </a:lstStyle>
          <a:p>
            <a:fld id="{2442393B-2822-4E9E-8FD8-36476C17028C}" type="slidenum">
              <a:rPr lang="en-GB" smtClean="0"/>
              <a:pPr/>
              <a:t>‹#›</a:t>
            </a:fld>
            <a:endParaRPr lang="en-GB"/>
          </a:p>
        </p:txBody>
      </p:sp>
    </p:spTree>
    <p:extLst>
      <p:ext uri="{BB962C8B-B14F-4D97-AF65-F5344CB8AC3E}">
        <p14:creationId xmlns:p14="http://schemas.microsoft.com/office/powerpoint/2010/main" val="2590593770"/>
      </p:ext>
    </p:extLst>
  </p:cSld>
  <p:clrMap bg1="lt1" tx1="dk1" bg2="lt2" tx2="dk2" accent1="accent1" accent2="accent2" accent3="accent3" accent4="accent4" accent5="accent5" accent6="accent6" hlink="hlink" folHlink="folHlink"/>
  <p:sldLayoutIdLst>
    <p:sldLayoutId id="2147483649" r:id="rId1"/>
    <p:sldLayoutId id="2147483670" r:id="rId2"/>
    <p:sldLayoutId id="2147483651" r:id="rId3"/>
    <p:sldLayoutId id="2147483664" r:id="rId4"/>
    <p:sldLayoutId id="2147483674" r:id="rId5"/>
    <p:sldLayoutId id="2147483675" r:id="rId6"/>
    <p:sldLayoutId id="2147483665" r:id="rId7"/>
    <p:sldLayoutId id="2147483666" r:id="rId8"/>
    <p:sldLayoutId id="2147483650" r:id="rId9"/>
    <p:sldLayoutId id="2147483667" r:id="rId10"/>
    <p:sldLayoutId id="2147483668" r:id="rId11"/>
    <p:sldLayoutId id="2147483655" r:id="rId12"/>
    <p:sldLayoutId id="2147483677" r:id="rId13"/>
    <p:sldLayoutId id="2147483682" r:id="rId14"/>
    <p:sldLayoutId id="2147483678" r:id="rId15"/>
    <p:sldLayoutId id="2147483680" r:id="rId16"/>
    <p:sldLayoutId id="2147483679" r:id="rId17"/>
    <p:sldLayoutId id="2147483676" r:id="rId18"/>
  </p:sldLayoutIdLst>
  <p:hf hdr="0" ftr="0" dt="0"/>
  <p:txStyles>
    <p:titleStyle>
      <a:lvl1pPr algn="l" defTabSz="914400" rtl="0" eaLnBrk="1" latinLnBrk="0" hangingPunct="1">
        <a:lnSpc>
          <a:spcPts val="3400"/>
        </a:lnSpc>
        <a:spcBef>
          <a:spcPct val="0"/>
        </a:spcBef>
        <a:buNone/>
        <a:defRPr sz="2800" b="1" kern="1200" baseline="0">
          <a:solidFill>
            <a:schemeClr val="tx2"/>
          </a:solidFill>
          <a:latin typeface="+mj-lt"/>
          <a:ea typeface="+mj-ea"/>
          <a:cs typeface="+mj-cs"/>
        </a:defRPr>
      </a:lvl1pPr>
    </p:titleStyle>
    <p:bodyStyle>
      <a:lvl1pPr marL="0" indent="0" algn="l" defTabSz="914400" rtl="0" eaLnBrk="1" latinLnBrk="0" hangingPunct="1">
        <a:lnSpc>
          <a:spcPct val="120000"/>
        </a:lnSpc>
        <a:spcBef>
          <a:spcPts val="1000"/>
        </a:spcBef>
        <a:buClr>
          <a:schemeClr val="bg2"/>
        </a:buClr>
        <a:buFont typeface="Arial" panose="020B0604020202020204" pitchFamily="34" charset="0"/>
        <a:buNone/>
        <a:defRPr sz="1400" kern="1200">
          <a:solidFill>
            <a:schemeClr val="tx1"/>
          </a:solidFill>
          <a:latin typeface="+mn-lt"/>
          <a:ea typeface="+mn-ea"/>
          <a:cs typeface="+mn-cs"/>
        </a:defRPr>
      </a:lvl1pPr>
      <a:lvl2pPr marL="230400" indent="-228600" algn="l" defTabSz="914400" rtl="0" eaLnBrk="1" latinLnBrk="0" hangingPunct="1">
        <a:lnSpc>
          <a:spcPct val="120000"/>
        </a:lnSpc>
        <a:spcBef>
          <a:spcPts val="100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2pPr>
      <a:lvl3pPr marL="230400" indent="-228600" algn="l" defTabSz="914400" rtl="0" eaLnBrk="1" latinLnBrk="0" hangingPunct="1">
        <a:lnSpc>
          <a:spcPct val="120000"/>
        </a:lnSpc>
        <a:spcBef>
          <a:spcPts val="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3pPr>
      <a:lvl4pPr marL="457200" indent="-228600" algn="l" defTabSz="914400" rtl="0" eaLnBrk="1" latinLnBrk="0" hangingPunct="1">
        <a:lnSpc>
          <a:spcPct val="120000"/>
        </a:lnSpc>
        <a:spcBef>
          <a:spcPts val="100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4pPr>
      <a:lvl5pPr marL="457200" indent="-228600" algn="l" defTabSz="914400" rtl="0" eaLnBrk="1" latinLnBrk="0" hangingPunct="1">
        <a:lnSpc>
          <a:spcPct val="120000"/>
        </a:lnSpc>
        <a:spcBef>
          <a:spcPts val="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5pPr>
      <a:lvl6pPr marL="684000" indent="-230400" algn="l" defTabSz="914400" rtl="0" eaLnBrk="1" latinLnBrk="0" hangingPunct="1">
        <a:lnSpc>
          <a:spcPct val="120000"/>
        </a:lnSpc>
        <a:spcBef>
          <a:spcPts val="0"/>
        </a:spcBef>
        <a:buClr>
          <a:schemeClr val="bg2"/>
        </a:buClr>
        <a:buFont typeface="System Font Regular"/>
        <a:buChar char="–"/>
        <a:defRPr sz="1200" kern="1200">
          <a:solidFill>
            <a:schemeClr val="tx1"/>
          </a:solidFill>
          <a:latin typeface="+mn-lt"/>
          <a:ea typeface="+mn-ea"/>
          <a:cs typeface="+mn-cs"/>
        </a:defRPr>
      </a:lvl6pPr>
      <a:lvl7pPr marL="360000" indent="-360000" algn="l" defTabSz="914400" rtl="0" eaLnBrk="1" latinLnBrk="0" hangingPunct="1">
        <a:lnSpc>
          <a:spcPct val="120000"/>
        </a:lnSpc>
        <a:spcBef>
          <a:spcPts val="500"/>
        </a:spcBef>
        <a:buClr>
          <a:schemeClr val="bg2"/>
        </a:buClr>
        <a:buFont typeface="+mj-lt"/>
        <a:buAutoNum type="arabicPeriod"/>
        <a:defRPr sz="1400" b="0" kern="1200">
          <a:solidFill>
            <a:schemeClr val="tx1"/>
          </a:solidFill>
          <a:latin typeface="+mn-lt"/>
          <a:ea typeface="+mn-ea"/>
          <a:cs typeface="+mn-cs"/>
        </a:defRPr>
      </a:lvl7pPr>
      <a:lvl8pPr marL="0" indent="0" algn="l" defTabSz="914400" rtl="0" eaLnBrk="1" latinLnBrk="0" hangingPunct="1">
        <a:lnSpc>
          <a:spcPct val="120000"/>
        </a:lnSpc>
        <a:spcBef>
          <a:spcPts val="1000"/>
        </a:spcBef>
        <a:buFont typeface="Arial" panose="020B0604020202020204" pitchFamily="34" charset="0"/>
        <a:buNone/>
        <a:defRPr sz="1600" b="1" i="0" kern="1200">
          <a:solidFill>
            <a:schemeClr val="tx2"/>
          </a:solidFill>
          <a:latin typeface="+mn-lt"/>
          <a:ea typeface="+mn-ea"/>
          <a:cs typeface="+mn-cs"/>
        </a:defRPr>
      </a:lvl8pPr>
      <a:lvl9pPr marL="0" indent="0" algn="l" defTabSz="914400" rtl="0" eaLnBrk="1" latinLnBrk="0" hangingPunct="1">
        <a:lnSpc>
          <a:spcPct val="120000"/>
        </a:lnSpc>
        <a:spcBef>
          <a:spcPts val="1000"/>
        </a:spcBef>
        <a:buFont typeface="Arial" panose="020B0604020202020204" pitchFamily="34" charset="0"/>
        <a:buNone/>
        <a:defRPr sz="1400" b="1" i="1"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974" userDrawn="1">
          <p15:clr>
            <a:srgbClr val="F26B43"/>
          </p15:clr>
        </p15:guide>
        <p15:guide id="4" pos="333" userDrawn="1">
          <p15:clr>
            <a:srgbClr val="F26B43"/>
          </p15:clr>
        </p15:guide>
        <p15:guide id="5" pos="7341" userDrawn="1">
          <p15:clr>
            <a:srgbClr val="F26B43"/>
          </p15:clr>
        </p15:guide>
        <p15:guide id="6" orient="horz" pos="333" userDrawn="1">
          <p15:clr>
            <a:srgbClr val="F26B43"/>
          </p15:clr>
        </p15:guide>
        <p15:guide id="7" pos="1286" userDrawn="1">
          <p15:clr>
            <a:srgbClr val="F26B43"/>
          </p15:clr>
        </p15:guide>
        <p15:guide id="8" pos="1542" userDrawn="1">
          <p15:clr>
            <a:srgbClr val="F26B43"/>
          </p15:clr>
        </p15:guide>
        <p15:guide id="9" pos="2496" userDrawn="1">
          <p15:clr>
            <a:srgbClr val="F26B43"/>
          </p15:clr>
        </p15:guide>
        <p15:guide id="10" pos="2752" userDrawn="1">
          <p15:clr>
            <a:srgbClr val="F26B43"/>
          </p15:clr>
        </p15:guide>
        <p15:guide id="11" pos="3706" userDrawn="1">
          <p15:clr>
            <a:srgbClr val="F26B43"/>
          </p15:clr>
        </p15:guide>
        <p15:guide id="12" pos="3962" userDrawn="1">
          <p15:clr>
            <a:srgbClr val="F26B43"/>
          </p15:clr>
        </p15:guide>
        <p15:guide id="13" pos="4922" userDrawn="1">
          <p15:clr>
            <a:srgbClr val="F26B43"/>
          </p15:clr>
        </p15:guide>
        <p15:guide id="14" pos="5171" userDrawn="1">
          <p15:clr>
            <a:srgbClr val="F26B43"/>
          </p15:clr>
        </p15:guide>
        <p15:guide id="15" pos="6131" userDrawn="1">
          <p15:clr>
            <a:srgbClr val="F26B43"/>
          </p15:clr>
        </p15:guide>
        <p15:guide id="16" pos="638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3C4506-0562-21B5-00BB-A4C3CB093DFF}"/>
              </a:ext>
            </a:extLst>
          </p:cNvPr>
          <p:cNvSpPr>
            <a:spLocks noGrp="1"/>
          </p:cNvSpPr>
          <p:nvPr>
            <p:ph type="ctrTitle"/>
          </p:nvPr>
        </p:nvSpPr>
        <p:spPr>
          <a:xfrm>
            <a:off x="539997" y="1963817"/>
            <a:ext cx="8280000" cy="1274195"/>
          </a:xfrm>
        </p:spPr>
        <p:txBody>
          <a:bodyPr/>
          <a:lstStyle/>
          <a:p>
            <a:r>
              <a:rPr lang="en-GB" dirty="0"/>
              <a:t>What works for fostering step-down?</a:t>
            </a:r>
          </a:p>
        </p:txBody>
      </p:sp>
      <p:sp>
        <p:nvSpPr>
          <p:cNvPr id="4" name="Subtitle 3">
            <a:extLst>
              <a:ext uri="{FF2B5EF4-FFF2-40B4-BE49-F238E27FC236}">
                <a16:creationId xmlns:a16="http://schemas.microsoft.com/office/drawing/2014/main" id="{26C35626-7A39-59DC-AB7F-CDD5FD59FDD3}"/>
              </a:ext>
            </a:extLst>
          </p:cNvPr>
          <p:cNvSpPr>
            <a:spLocks noGrp="1"/>
          </p:cNvSpPr>
          <p:nvPr>
            <p:ph type="subTitle" idx="1"/>
          </p:nvPr>
        </p:nvSpPr>
        <p:spPr>
          <a:xfrm>
            <a:off x="539999" y="3743997"/>
            <a:ext cx="8280000" cy="645626"/>
          </a:xfrm>
        </p:spPr>
        <p:txBody>
          <a:bodyPr/>
          <a:lstStyle/>
          <a:p>
            <a:r>
              <a:rPr lang="en-GB" dirty="0"/>
              <a:t>Lessons learned from step-down models and good practice features for managing delivery</a:t>
            </a:r>
          </a:p>
        </p:txBody>
      </p:sp>
    </p:spTree>
    <p:extLst>
      <p:ext uri="{BB962C8B-B14F-4D97-AF65-F5344CB8AC3E}">
        <p14:creationId xmlns:p14="http://schemas.microsoft.com/office/powerpoint/2010/main" val="24370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FB1E8-C48F-6010-F1E8-ED9B932B52CC}"/>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C0EE818-D854-FBB7-05D6-409ED390D965}"/>
              </a:ext>
            </a:extLst>
          </p:cNvPr>
          <p:cNvSpPr>
            <a:spLocks noGrp="1"/>
          </p:cNvSpPr>
          <p:nvPr>
            <p:ph sz="quarter" idx="14"/>
          </p:nvPr>
        </p:nvSpPr>
        <p:spPr>
          <a:xfrm>
            <a:off x="360000" y="1133826"/>
            <a:ext cx="11472000" cy="4590347"/>
          </a:xfrm>
        </p:spPr>
        <p:txBody>
          <a:bodyPr/>
          <a:lstStyle/>
          <a:p>
            <a:pPr marL="1800" lvl="2" indent="0">
              <a:buNone/>
            </a:pPr>
            <a:r>
              <a:rPr lang="en-GB" sz="1800" noProof="0" dirty="0"/>
              <a:t>One critical success factor is having </a:t>
            </a:r>
            <a:r>
              <a:rPr lang="en-GB" sz="1800" b="1" noProof="0" dirty="0"/>
              <a:t>appropriate therapeutic support </a:t>
            </a:r>
            <a:r>
              <a:rPr lang="en-GB" sz="1800" noProof="0" dirty="0"/>
              <a:t>for both the </a:t>
            </a:r>
            <a:r>
              <a:rPr lang="en-GB" sz="1800" b="1" noProof="0" dirty="0"/>
              <a:t>child and the foster family. </a:t>
            </a:r>
            <a:r>
              <a:rPr lang="en-GB" sz="1800" noProof="0" dirty="0"/>
              <a:t>Therapeutic support can include a range of services, such as individual therapy for the child, family therapy, and support groups for carers. These services help address any underlying issues that may affect the child's ability to adjust to a new placement and provide ongoing support to both the child and the carers. </a:t>
            </a:r>
          </a:p>
          <a:p>
            <a:pPr lvl="7"/>
            <a:r>
              <a:rPr lang="en-GB" sz="2000" noProof="0" dirty="0"/>
              <a:t>Case Study: Birmingham Children’s Trust and the BERRI System</a:t>
            </a:r>
          </a:p>
          <a:p>
            <a:pPr lvl="1">
              <a:spcAft>
                <a:spcPts val="600"/>
              </a:spcAft>
            </a:pPr>
            <a:r>
              <a:rPr lang="en-GB" sz="1800" noProof="0" dirty="0"/>
              <a:t>The BERRI system provides therapeutic support services, including assessments for conditions such as ASD and ADHD.</a:t>
            </a:r>
          </a:p>
          <a:p>
            <a:pPr lvl="1">
              <a:spcAft>
                <a:spcPts val="600"/>
              </a:spcAft>
            </a:pPr>
            <a:r>
              <a:rPr lang="en-GB" sz="1800" noProof="0" dirty="0"/>
              <a:t>Key practices:</a:t>
            </a:r>
          </a:p>
          <a:p>
            <a:pPr marL="742950" lvl="2" indent="-285750">
              <a:spcAft>
                <a:spcPts val="600"/>
              </a:spcAft>
            </a:pPr>
            <a:r>
              <a:rPr lang="en-GB" sz="1800" b="1" noProof="0" dirty="0"/>
              <a:t>Regular reassessments </a:t>
            </a:r>
            <a:r>
              <a:rPr lang="en-GB" sz="1800" noProof="0" dirty="0"/>
              <a:t>every three months ensure placement decisions are based on </a:t>
            </a:r>
            <a:r>
              <a:rPr lang="en-GB" sz="1800" b="1" noProof="0" dirty="0"/>
              <a:t>up-to-date information.</a:t>
            </a:r>
          </a:p>
          <a:p>
            <a:pPr marL="742950" lvl="2" indent="-285750">
              <a:spcAft>
                <a:spcPts val="600"/>
              </a:spcAft>
            </a:pPr>
            <a:r>
              <a:rPr lang="en-GB" sz="1800" noProof="0" dirty="0"/>
              <a:t>The BERRI consultation process </a:t>
            </a:r>
            <a:r>
              <a:rPr lang="en-GB" sz="1800" b="1" noProof="0" dirty="0"/>
              <a:t>tailors transition recommendations </a:t>
            </a:r>
            <a:r>
              <a:rPr lang="en-GB" sz="1800" noProof="0" dirty="0"/>
              <a:t>to individual needs, ensuring moves occur at the right time with necessary support.</a:t>
            </a:r>
          </a:p>
          <a:p>
            <a:pPr lvl="2"/>
            <a:endParaRPr lang="en-GB" sz="1800" noProof="0" dirty="0"/>
          </a:p>
        </p:txBody>
      </p:sp>
      <p:sp>
        <p:nvSpPr>
          <p:cNvPr id="7" name="Title 6">
            <a:extLst>
              <a:ext uri="{FF2B5EF4-FFF2-40B4-BE49-F238E27FC236}">
                <a16:creationId xmlns:a16="http://schemas.microsoft.com/office/drawing/2014/main" id="{91D2DE04-60CA-A4A5-DCF3-F6F4F00057DD}"/>
              </a:ext>
            </a:extLst>
          </p:cNvPr>
          <p:cNvSpPr>
            <a:spLocks noGrp="1"/>
          </p:cNvSpPr>
          <p:nvPr>
            <p:ph type="title"/>
          </p:nvPr>
        </p:nvSpPr>
        <p:spPr>
          <a:xfrm>
            <a:off x="360000" y="288000"/>
            <a:ext cx="11472000" cy="401457"/>
          </a:xfrm>
        </p:spPr>
        <p:txBody>
          <a:bodyPr/>
          <a:lstStyle/>
          <a:p>
            <a:r>
              <a:rPr lang="en-GB" noProof="0"/>
              <a:t>Appropriate therapeutic support</a:t>
            </a:r>
          </a:p>
        </p:txBody>
      </p:sp>
      <p:sp>
        <p:nvSpPr>
          <p:cNvPr id="2" name="Slide Number Placeholder 1">
            <a:extLst>
              <a:ext uri="{FF2B5EF4-FFF2-40B4-BE49-F238E27FC236}">
                <a16:creationId xmlns:a16="http://schemas.microsoft.com/office/drawing/2014/main" id="{889EDF86-B877-5488-FD4C-B45ED919FBB8}"/>
              </a:ext>
            </a:extLst>
          </p:cNvPr>
          <p:cNvSpPr>
            <a:spLocks noGrp="1"/>
          </p:cNvSpPr>
          <p:nvPr>
            <p:ph type="sldNum" sz="quarter" idx="12"/>
          </p:nvPr>
        </p:nvSpPr>
        <p:spPr/>
        <p:txBody>
          <a:bodyPr/>
          <a:lstStyle/>
          <a:p>
            <a:fld id="{2442393B-2822-4E9E-8FD8-36476C17028C}" type="slidenum">
              <a:rPr lang="en-GB" noProof="0" smtClean="0"/>
              <a:t>10</a:t>
            </a:fld>
            <a:endParaRPr lang="en-GB" noProof="0"/>
          </a:p>
        </p:txBody>
      </p:sp>
    </p:spTree>
    <p:extLst>
      <p:ext uri="{BB962C8B-B14F-4D97-AF65-F5344CB8AC3E}">
        <p14:creationId xmlns:p14="http://schemas.microsoft.com/office/powerpoint/2010/main" val="4290840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69CC1F42-50C8-EADE-1F40-210E58EAD786}"/>
              </a:ext>
            </a:extLst>
          </p:cNvPr>
          <p:cNvSpPr>
            <a:spLocks noGrp="1"/>
          </p:cNvSpPr>
          <p:nvPr>
            <p:ph type="body" sz="quarter" idx="17"/>
          </p:nvPr>
        </p:nvSpPr>
        <p:spPr>
          <a:xfrm>
            <a:off x="360000" y="1176226"/>
            <a:ext cx="11471999" cy="4379913"/>
          </a:xfrm>
        </p:spPr>
        <p:txBody>
          <a:bodyPr/>
          <a:lstStyle/>
          <a:p>
            <a:r>
              <a:rPr lang="en-GB" sz="1800" b="1" dirty="0"/>
              <a:t>Financial limitations often impact the ability to provide adequate transition periods</a:t>
            </a:r>
            <a:r>
              <a:rPr lang="en-GB" sz="1800" dirty="0"/>
              <a:t>. Future projects should </a:t>
            </a:r>
            <a:r>
              <a:rPr lang="en-GB" sz="1800" b="1" dirty="0"/>
              <a:t>factor</a:t>
            </a:r>
            <a:r>
              <a:rPr lang="en-GB" sz="1800" dirty="0"/>
              <a:t> these </a:t>
            </a:r>
            <a:r>
              <a:rPr lang="en-GB" sz="1800" b="1" dirty="0"/>
              <a:t>transition periods into their budgeting </a:t>
            </a:r>
            <a:r>
              <a:rPr lang="en-GB" sz="1800" dirty="0"/>
              <a:t>to ensure smoother transitions for children.</a:t>
            </a:r>
          </a:p>
          <a:p>
            <a:pPr lvl="7"/>
            <a:endParaRPr lang="en-GB" sz="2000" dirty="0"/>
          </a:p>
          <a:p>
            <a:pPr lvl="7"/>
            <a:r>
              <a:rPr lang="en-GB" sz="2000" dirty="0"/>
              <a:t>Case Study: DN2 STARS</a:t>
            </a:r>
          </a:p>
          <a:p>
            <a:pPr lvl="1"/>
            <a:r>
              <a:rPr lang="en-GB" sz="1800" dirty="0"/>
              <a:t>One critical success factor identified in the DN2 STARS evaluation was the </a:t>
            </a:r>
            <a:r>
              <a:rPr lang="en-GB" sz="1800" b="1" dirty="0"/>
              <a:t>consistency of the young person’s support offer</a:t>
            </a:r>
            <a:r>
              <a:rPr lang="en-GB" sz="1800" dirty="0"/>
              <a:t>. One of the changes made to the STARS programme during delivery was </a:t>
            </a:r>
            <a:r>
              <a:rPr lang="en-GB" sz="1800" b="1" dirty="0"/>
              <a:t>expanding the peer mentor support </a:t>
            </a:r>
            <a:r>
              <a:rPr lang="en-GB" sz="1800" dirty="0"/>
              <a:t>available so that young people in all cohorts could have the same level of support. Given the range of challenges young people in care or on the edge of care face, future support programmes taking a similar approach should consider providing dedicated support for all young people open to the programme, so that support can be effectively tailored to meet young people’s needs from the outset, regardless of their care status.</a:t>
            </a:r>
          </a:p>
          <a:p>
            <a:pPr marL="1800" lvl="1" indent="0">
              <a:buNone/>
            </a:pPr>
            <a:endParaRPr lang="en-GB" sz="1800" dirty="0"/>
          </a:p>
        </p:txBody>
      </p:sp>
      <p:sp>
        <p:nvSpPr>
          <p:cNvPr id="2" name="Slide Number Placeholder 1">
            <a:extLst>
              <a:ext uri="{FF2B5EF4-FFF2-40B4-BE49-F238E27FC236}">
                <a16:creationId xmlns:a16="http://schemas.microsoft.com/office/drawing/2014/main" id="{24952BDC-95AC-0C7D-2BAC-D87B126E4CB0}"/>
              </a:ext>
            </a:extLst>
          </p:cNvPr>
          <p:cNvSpPr>
            <a:spLocks noGrp="1"/>
          </p:cNvSpPr>
          <p:nvPr>
            <p:ph type="sldNum" sz="quarter" idx="12"/>
          </p:nvPr>
        </p:nvSpPr>
        <p:spPr/>
        <p:txBody>
          <a:bodyPr/>
          <a:lstStyle/>
          <a:p>
            <a:fld id="{2442393B-2822-4E9E-8FD8-36476C17028C}" type="slidenum">
              <a:rPr lang="en-GB" smtClean="0"/>
              <a:t>11</a:t>
            </a:fld>
            <a:endParaRPr lang="en-GB"/>
          </a:p>
        </p:txBody>
      </p:sp>
      <p:sp>
        <p:nvSpPr>
          <p:cNvPr id="6" name="Title 5">
            <a:extLst>
              <a:ext uri="{FF2B5EF4-FFF2-40B4-BE49-F238E27FC236}">
                <a16:creationId xmlns:a16="http://schemas.microsoft.com/office/drawing/2014/main" id="{A40C2F1B-E70F-2C64-F0E9-B2D73210B5A2}"/>
              </a:ext>
            </a:extLst>
          </p:cNvPr>
          <p:cNvSpPr>
            <a:spLocks noGrp="1"/>
          </p:cNvSpPr>
          <p:nvPr>
            <p:ph type="title"/>
          </p:nvPr>
        </p:nvSpPr>
        <p:spPr/>
        <p:txBody>
          <a:bodyPr/>
          <a:lstStyle/>
          <a:p>
            <a:r>
              <a:rPr lang="en-GB"/>
              <a:t>Streamlined and consistent transition </a:t>
            </a:r>
            <a:br>
              <a:rPr lang="en-GB"/>
            </a:br>
            <a:endParaRPr lang="en-GB"/>
          </a:p>
        </p:txBody>
      </p:sp>
    </p:spTree>
    <p:extLst>
      <p:ext uri="{BB962C8B-B14F-4D97-AF65-F5344CB8AC3E}">
        <p14:creationId xmlns:p14="http://schemas.microsoft.com/office/powerpoint/2010/main" val="1710665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F3223-6499-56FF-136B-C395C65B13A7}"/>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547412-65FA-3CD3-AA1F-DF2256A0BBBD}"/>
              </a:ext>
            </a:extLst>
          </p:cNvPr>
          <p:cNvSpPr>
            <a:spLocks noGrp="1"/>
          </p:cNvSpPr>
          <p:nvPr>
            <p:ph sz="quarter" idx="14"/>
          </p:nvPr>
        </p:nvSpPr>
        <p:spPr>
          <a:xfrm>
            <a:off x="313241" y="554218"/>
            <a:ext cx="11472000" cy="5835782"/>
          </a:xfrm>
        </p:spPr>
        <p:txBody>
          <a:bodyPr/>
          <a:lstStyle/>
          <a:p>
            <a:pPr lvl="7">
              <a:lnSpc>
                <a:spcPts val="2400"/>
              </a:lnSpc>
              <a:spcBef>
                <a:spcPts val="150"/>
              </a:spcBef>
              <a:spcAft>
                <a:spcPts val="450"/>
              </a:spcAft>
            </a:pPr>
            <a:r>
              <a:rPr lang="en-GB" sz="2000" dirty="0"/>
              <a:t>Case study: Lancashire’s approach to step-down</a:t>
            </a:r>
          </a:p>
          <a:p>
            <a:pPr lvl="2">
              <a:spcAft>
                <a:spcPts val="600"/>
              </a:spcAft>
            </a:pPr>
            <a:r>
              <a:rPr lang="en-GB" sz="1700" dirty="0"/>
              <a:t>Lancashire trialled a dedicated contract structured as a </a:t>
            </a:r>
            <a:r>
              <a:rPr lang="en-GB" sz="1700" b="1" dirty="0"/>
              <a:t>soft block arrangement</a:t>
            </a:r>
            <a:r>
              <a:rPr lang="en-GB" sz="1700" dirty="0"/>
              <a:t>.</a:t>
            </a:r>
          </a:p>
          <a:p>
            <a:pPr lvl="2">
              <a:spcAft>
                <a:spcPts val="600"/>
              </a:spcAft>
            </a:pPr>
            <a:r>
              <a:rPr lang="en-GB" sz="1700" dirty="0"/>
              <a:t>Flexibility: they purchased a set number of foster carers from an agency, reserving them specifically for step-down children. If a match was not made, they had the flexibility to release the carer and look for another. </a:t>
            </a:r>
          </a:p>
          <a:p>
            <a:pPr lvl="2">
              <a:spcAft>
                <a:spcPts val="600"/>
              </a:spcAft>
            </a:pPr>
            <a:r>
              <a:rPr lang="en-GB" sz="1700" dirty="0"/>
              <a:t>This type of contract proved effective for several years and was later integrated into the broader fostering contract.</a:t>
            </a:r>
          </a:p>
          <a:p>
            <a:pPr lvl="2">
              <a:spcAft>
                <a:spcPts val="600"/>
              </a:spcAft>
            </a:pPr>
            <a:r>
              <a:rPr lang="en-GB" sz="1700" dirty="0"/>
              <a:t>Transition process: Included a </a:t>
            </a:r>
            <a:r>
              <a:rPr lang="en-GB" sz="1700" b="1" dirty="0"/>
              <a:t>four-stage transition process</a:t>
            </a:r>
            <a:r>
              <a:rPr lang="en-GB" sz="1700" dirty="0"/>
              <a:t>, moving from intensive overnight stays as an introduction to a full placement while ensuring support </a:t>
            </a:r>
            <a:r>
              <a:rPr lang="en-GB" sz="1700" b="1" dirty="0"/>
              <a:t>gradually reduces</a:t>
            </a:r>
            <a:r>
              <a:rPr lang="en-GB" sz="1700" dirty="0"/>
              <a:t>. However, this reduction in support was tailored to the YP and flexible. </a:t>
            </a:r>
          </a:p>
          <a:p>
            <a:pPr lvl="7">
              <a:lnSpc>
                <a:spcPts val="2400"/>
              </a:lnSpc>
              <a:spcBef>
                <a:spcPts val="150"/>
              </a:spcBef>
              <a:spcAft>
                <a:spcPts val="450"/>
              </a:spcAft>
            </a:pPr>
            <a:r>
              <a:rPr lang="en-GB" sz="2000" dirty="0"/>
              <a:t>Case study: Cheshire’s Fostering Better Outcomes (FBO)</a:t>
            </a:r>
          </a:p>
          <a:p>
            <a:pPr lvl="2">
              <a:spcAft>
                <a:spcPts val="600"/>
              </a:spcAft>
            </a:pPr>
            <a:r>
              <a:rPr lang="en-GB" sz="1700" dirty="0"/>
              <a:t>Initially sourced carers solely through Foster Care Associates (FCA) but later developed relationships with six </a:t>
            </a:r>
            <a:r>
              <a:rPr lang="en-GB" sz="1700" b="1" dirty="0"/>
              <a:t>additional fostering agencies </a:t>
            </a:r>
            <a:r>
              <a:rPr lang="en-GB" sz="1700" dirty="0"/>
              <a:t>to </a:t>
            </a:r>
            <a:r>
              <a:rPr lang="en-GB" sz="1700" b="1" dirty="0"/>
              <a:t>widen the pool of potential carers</a:t>
            </a:r>
            <a:r>
              <a:rPr lang="en-GB" sz="1700" dirty="0"/>
              <a:t>.</a:t>
            </a:r>
          </a:p>
          <a:p>
            <a:pPr lvl="2">
              <a:spcAft>
                <a:spcPts val="600"/>
              </a:spcAft>
            </a:pPr>
            <a:r>
              <a:rPr lang="en-GB" sz="1700" dirty="0"/>
              <a:t>This approach led to successful placements, such as placing a young person through a non-FCA agency.</a:t>
            </a:r>
          </a:p>
          <a:p>
            <a:pPr lvl="2">
              <a:spcAft>
                <a:spcPts val="600"/>
              </a:spcAft>
            </a:pPr>
            <a:r>
              <a:rPr lang="en-GB" sz="1700" dirty="0"/>
              <a:t>Required significant effort to establish partnerships but ultimately streamlined the process for sourcing potential carers.</a:t>
            </a:r>
          </a:p>
          <a:p>
            <a:pPr lvl="8"/>
            <a:endParaRPr lang="en-GB" sz="1600" dirty="0"/>
          </a:p>
        </p:txBody>
      </p:sp>
      <p:sp>
        <p:nvSpPr>
          <p:cNvPr id="7" name="Title 6">
            <a:extLst>
              <a:ext uri="{FF2B5EF4-FFF2-40B4-BE49-F238E27FC236}">
                <a16:creationId xmlns:a16="http://schemas.microsoft.com/office/drawing/2014/main" id="{093CF795-9538-EF2C-3D80-E5853FD4D691}"/>
              </a:ext>
            </a:extLst>
          </p:cNvPr>
          <p:cNvSpPr>
            <a:spLocks noGrp="1"/>
          </p:cNvSpPr>
          <p:nvPr>
            <p:ph type="title"/>
          </p:nvPr>
        </p:nvSpPr>
        <p:spPr>
          <a:xfrm>
            <a:off x="313241" y="87271"/>
            <a:ext cx="11472000" cy="401457"/>
          </a:xfrm>
        </p:spPr>
        <p:txBody>
          <a:bodyPr/>
          <a:lstStyle/>
          <a:p>
            <a:r>
              <a:rPr lang="en-GB" dirty="0"/>
              <a:t>Flexibility in contracts</a:t>
            </a:r>
          </a:p>
        </p:txBody>
      </p:sp>
      <p:sp>
        <p:nvSpPr>
          <p:cNvPr id="2" name="Slide Number Placeholder 1">
            <a:extLst>
              <a:ext uri="{FF2B5EF4-FFF2-40B4-BE49-F238E27FC236}">
                <a16:creationId xmlns:a16="http://schemas.microsoft.com/office/drawing/2014/main" id="{74AD8FEF-8699-1A0D-8355-259E1EC135CD}"/>
              </a:ext>
            </a:extLst>
          </p:cNvPr>
          <p:cNvSpPr>
            <a:spLocks noGrp="1"/>
          </p:cNvSpPr>
          <p:nvPr>
            <p:ph type="sldNum" sz="quarter" idx="12"/>
          </p:nvPr>
        </p:nvSpPr>
        <p:spPr/>
        <p:txBody>
          <a:bodyPr/>
          <a:lstStyle/>
          <a:p>
            <a:fld id="{2442393B-2822-4E9E-8FD8-36476C17028C}" type="slidenum">
              <a:rPr lang="en-GB" smtClean="0"/>
              <a:t>12</a:t>
            </a:fld>
            <a:endParaRPr lang="en-GB"/>
          </a:p>
        </p:txBody>
      </p:sp>
    </p:spTree>
    <p:extLst>
      <p:ext uri="{BB962C8B-B14F-4D97-AF65-F5344CB8AC3E}">
        <p14:creationId xmlns:p14="http://schemas.microsoft.com/office/powerpoint/2010/main" val="3764845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19D6B-61A8-3776-82E6-8E6CDEE471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5242FD-B2F0-08B2-55D2-026DD3E4C61A}"/>
              </a:ext>
            </a:extLst>
          </p:cNvPr>
          <p:cNvSpPr>
            <a:spLocks noGrp="1"/>
          </p:cNvSpPr>
          <p:nvPr>
            <p:ph type="title"/>
          </p:nvPr>
        </p:nvSpPr>
        <p:spPr>
          <a:xfrm>
            <a:off x="539999" y="1763728"/>
            <a:ext cx="11083183" cy="1025922"/>
          </a:xfrm>
        </p:spPr>
        <p:txBody>
          <a:bodyPr/>
          <a:lstStyle/>
          <a:p>
            <a:r>
              <a:rPr lang="en-GB" dirty="0"/>
              <a:t>Good practice features: organising &amp; managing delivery</a:t>
            </a:r>
          </a:p>
        </p:txBody>
      </p:sp>
      <p:sp>
        <p:nvSpPr>
          <p:cNvPr id="8" name="Text Placeholder 2">
            <a:extLst>
              <a:ext uri="{FF2B5EF4-FFF2-40B4-BE49-F238E27FC236}">
                <a16:creationId xmlns:a16="http://schemas.microsoft.com/office/drawing/2014/main" id="{98E99596-F820-B794-ADD1-108D285CA900}"/>
              </a:ext>
            </a:extLst>
          </p:cNvPr>
          <p:cNvSpPr>
            <a:spLocks noGrp="1"/>
          </p:cNvSpPr>
          <p:nvPr>
            <p:ph type="body" idx="1"/>
          </p:nvPr>
        </p:nvSpPr>
        <p:spPr>
          <a:xfrm>
            <a:off x="539750" y="3206750"/>
            <a:ext cx="11293662" cy="2406650"/>
          </a:xfrm>
        </p:spPr>
        <p:txBody>
          <a:bodyPr/>
          <a:lstStyle/>
          <a:p>
            <a:pPr>
              <a:lnSpc>
                <a:spcPct val="115000"/>
              </a:lnSpc>
              <a:spcAft>
                <a:spcPts val="800"/>
              </a:spcAft>
              <a:buNone/>
            </a:pPr>
            <a:r>
              <a:rPr lang="en-GB" sz="1800" dirty="0"/>
              <a:t>Lessons for SIB partnerships: </a:t>
            </a:r>
          </a:p>
          <a:p>
            <a:pPr>
              <a:lnSpc>
                <a:spcPct val="115000"/>
              </a:lnSpc>
              <a:spcAft>
                <a:spcPts val="800"/>
              </a:spcAft>
              <a:buNone/>
            </a:pPr>
            <a:r>
              <a:rPr lang="en-GB" sz="1800" dirty="0"/>
              <a:t>Social Impact Bonds (SIBs) are a model for organising and delivering public services, bringing together commissioners (such as local government), service providers and investors. SIBs intend to improve social outcomes for beneficiaries and there is upfront investment, offering capital to deliver positive social impact where resources might be otherwise constrained. SIBs are also performance based, relying on successful and measurable outcomes.</a:t>
            </a:r>
          </a:p>
          <a:p>
            <a:pPr>
              <a:lnSpc>
                <a:spcPct val="115000"/>
              </a:lnSpc>
              <a:spcAft>
                <a:spcPts val="800"/>
              </a:spcAft>
              <a:buNone/>
            </a:pPr>
            <a:r>
              <a:rPr lang="en-GB" sz="1800" dirty="0"/>
              <a:t>The following learning may be valuable when considering future arrangements in social care projects.</a:t>
            </a:r>
          </a:p>
          <a:p>
            <a:endParaRPr lang="en-GB" sz="1800" dirty="0"/>
          </a:p>
        </p:txBody>
      </p:sp>
    </p:spTree>
    <p:extLst>
      <p:ext uri="{BB962C8B-B14F-4D97-AF65-F5344CB8AC3E}">
        <p14:creationId xmlns:p14="http://schemas.microsoft.com/office/powerpoint/2010/main" val="2358946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9203CA4C-48A6-AFFF-D8C7-604FE8C3DBB4}"/>
              </a:ext>
            </a:extLst>
          </p:cNvPr>
          <p:cNvSpPr>
            <a:spLocks noGrp="1"/>
          </p:cNvSpPr>
          <p:nvPr>
            <p:ph type="body" sz="quarter" idx="17"/>
          </p:nvPr>
        </p:nvSpPr>
        <p:spPr>
          <a:xfrm>
            <a:off x="360001" y="796385"/>
            <a:ext cx="11471999" cy="5773615"/>
          </a:xfrm>
        </p:spPr>
        <p:txBody>
          <a:bodyPr/>
          <a:lstStyle/>
          <a:p>
            <a:pPr lvl="1"/>
            <a:r>
              <a:rPr lang="en-GB" sz="1600" dirty="0"/>
              <a:t>The LCF evaluation by the Government Outcomes Lab offers insights into using SIBs for social care projects. These projects followed a performance-based funding model, tying payments to outcomes like placement stability and improved child well-being. The aim was to transition children from residential care to family-based foster care, enhancing life outcomes and achieving cost efficiencies.</a:t>
            </a:r>
          </a:p>
          <a:p>
            <a:pPr lvl="1"/>
            <a:r>
              <a:rPr lang="en-GB" sz="1600" dirty="0"/>
              <a:t>Challenges included extended timelines and intricate negotiations among multiple stakeholders. SIBs also required substantial time and expertise to design contracts, establish outcome metrics, and align interests.</a:t>
            </a:r>
          </a:p>
          <a:p>
            <a:pPr lvl="1"/>
            <a:r>
              <a:rPr lang="en-GB" sz="1600" dirty="0"/>
              <a:t>However, the evaluation indicates that there were </a:t>
            </a:r>
            <a:r>
              <a:rPr lang="en-GB" sz="1600" b="1" dirty="0"/>
              <a:t>several facilitators </a:t>
            </a:r>
            <a:r>
              <a:rPr lang="en-GB" sz="1600" dirty="0"/>
              <a:t>within the development processes: </a:t>
            </a:r>
          </a:p>
          <a:p>
            <a:pPr lvl="1"/>
            <a:r>
              <a:rPr lang="en-GB" sz="1600" b="1" dirty="0"/>
              <a:t>Top-up funding</a:t>
            </a:r>
            <a:r>
              <a:rPr lang="en-GB" sz="1600" dirty="0"/>
              <a:t>: Development grants from the LCF acted as a hook, perceived as risk underwriting by the government, and funded early-phase external support.</a:t>
            </a:r>
          </a:p>
          <a:p>
            <a:pPr lvl="1"/>
            <a:r>
              <a:rPr lang="en-GB" sz="1600" b="1" dirty="0"/>
              <a:t>Operational preparedness</a:t>
            </a:r>
            <a:r>
              <a:rPr lang="en-GB" sz="1600" dirty="0"/>
              <a:t>: Social investment fund managers provided new insights.</a:t>
            </a:r>
          </a:p>
          <a:p>
            <a:pPr lvl="1"/>
            <a:r>
              <a:rPr lang="en-GB" sz="1600" b="1" dirty="0"/>
              <a:t>Creative procurement</a:t>
            </a:r>
            <a:r>
              <a:rPr lang="en-GB" sz="1600" dirty="0"/>
              <a:t>: Trust-based working and early market engagement fostered collaboration.</a:t>
            </a:r>
          </a:p>
          <a:p>
            <a:pPr lvl="1"/>
            <a:r>
              <a:rPr lang="en-GB" sz="1600" b="1" dirty="0"/>
              <a:t>High-quality services</a:t>
            </a:r>
            <a:r>
              <a:rPr lang="en-GB" sz="1600" dirty="0"/>
              <a:t>: Ambition to deliver additional services with clear specifications.</a:t>
            </a:r>
          </a:p>
          <a:p>
            <a:pPr lvl="1"/>
            <a:r>
              <a:rPr lang="en-GB" sz="1600" b="1" dirty="0"/>
              <a:t>Technical expertise</a:t>
            </a:r>
            <a:r>
              <a:rPr lang="en-GB" sz="1600" dirty="0"/>
              <a:t>: Consultants and peers contributed to financial modelling and application development.</a:t>
            </a:r>
          </a:p>
          <a:p>
            <a:pPr lvl="1"/>
            <a:r>
              <a:rPr lang="en-GB" sz="1600" dirty="0"/>
              <a:t>There was a strong call to </a:t>
            </a:r>
            <a:r>
              <a:rPr lang="en-GB" sz="1600" b="1" dirty="0"/>
              <a:t>simplify SIBs </a:t>
            </a:r>
            <a:r>
              <a:rPr lang="en-GB" sz="1600" dirty="0"/>
              <a:t>through easy-to-use </a:t>
            </a:r>
            <a:r>
              <a:rPr lang="en-GB" sz="1600" b="1" dirty="0"/>
              <a:t>templates</a:t>
            </a:r>
            <a:r>
              <a:rPr lang="en-GB" sz="1600" dirty="0"/>
              <a:t>, better </a:t>
            </a:r>
            <a:r>
              <a:rPr lang="en-GB" sz="1600" b="1" dirty="0"/>
              <a:t>technical guidance</a:t>
            </a:r>
            <a:r>
              <a:rPr lang="en-GB" sz="1600" dirty="0"/>
              <a:t>, and streamlined application processes. Local commissioners expressed a desire to </a:t>
            </a:r>
            <a:r>
              <a:rPr lang="en-GB" sz="1600" b="1" dirty="0"/>
              <a:t>build in-house expertise </a:t>
            </a:r>
            <a:r>
              <a:rPr lang="en-GB" sz="1600" dirty="0"/>
              <a:t>to reduce reliance on external support.</a:t>
            </a:r>
          </a:p>
        </p:txBody>
      </p:sp>
      <p:sp>
        <p:nvSpPr>
          <p:cNvPr id="2" name="Slide Number Placeholder 1">
            <a:extLst>
              <a:ext uri="{FF2B5EF4-FFF2-40B4-BE49-F238E27FC236}">
                <a16:creationId xmlns:a16="http://schemas.microsoft.com/office/drawing/2014/main" id="{B5558CE0-CD3D-6798-083D-AB89AF74BCC0}"/>
              </a:ext>
            </a:extLst>
          </p:cNvPr>
          <p:cNvSpPr>
            <a:spLocks noGrp="1"/>
          </p:cNvSpPr>
          <p:nvPr>
            <p:ph type="sldNum" sz="quarter" idx="12"/>
          </p:nvPr>
        </p:nvSpPr>
        <p:spPr/>
        <p:txBody>
          <a:bodyPr/>
          <a:lstStyle/>
          <a:p>
            <a:fld id="{2442393B-2822-4E9E-8FD8-36476C17028C}" type="slidenum">
              <a:rPr lang="en-GB" smtClean="0"/>
              <a:t>14</a:t>
            </a:fld>
            <a:endParaRPr lang="en-GB"/>
          </a:p>
        </p:txBody>
      </p:sp>
      <p:sp>
        <p:nvSpPr>
          <p:cNvPr id="8" name="Title 7">
            <a:extLst>
              <a:ext uri="{FF2B5EF4-FFF2-40B4-BE49-F238E27FC236}">
                <a16:creationId xmlns:a16="http://schemas.microsoft.com/office/drawing/2014/main" id="{C70F914B-6454-73AF-8A13-6A3BB114F30A}"/>
              </a:ext>
            </a:extLst>
          </p:cNvPr>
          <p:cNvSpPr>
            <a:spLocks noGrp="1"/>
          </p:cNvSpPr>
          <p:nvPr>
            <p:ph type="title"/>
          </p:nvPr>
        </p:nvSpPr>
        <p:spPr/>
        <p:txBody>
          <a:bodyPr/>
          <a:lstStyle/>
          <a:p>
            <a:r>
              <a:rPr lang="en-GB"/>
              <a:t>The Life Chances Fund</a:t>
            </a:r>
          </a:p>
        </p:txBody>
      </p:sp>
      <p:sp>
        <p:nvSpPr>
          <p:cNvPr id="12" name="Rectangle 3">
            <a:extLst>
              <a:ext uri="{FF2B5EF4-FFF2-40B4-BE49-F238E27FC236}">
                <a16:creationId xmlns:a16="http://schemas.microsoft.com/office/drawing/2014/main" id="{65C91E11-C46C-8533-87C2-98603FA6754F}"/>
              </a:ext>
            </a:extLst>
          </p:cNvPr>
          <p:cNvSpPr>
            <a:spLocks noChangeArrowheads="1"/>
          </p:cNvSpPr>
          <p:nvPr/>
        </p:nvSpPr>
        <p:spPr bwMode="auto">
          <a:xfrm>
            <a:off x="0" y="90100"/>
            <a:ext cx="65" cy="276999"/>
          </a:xfrm>
          <a:prstGeom prst="rect">
            <a:avLst/>
          </a:prstGeom>
          <a:solidFill>
            <a:srgbClr val="E0E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4">
            <a:extLst>
              <a:ext uri="{FF2B5EF4-FFF2-40B4-BE49-F238E27FC236}">
                <a16:creationId xmlns:a16="http://schemas.microsoft.com/office/drawing/2014/main" id="{0B18BE08-1251-EE20-BA78-18239D56CBFB}"/>
              </a:ext>
            </a:extLst>
          </p:cNvPr>
          <p:cNvSpPr>
            <a:spLocks noChangeArrowheads="1"/>
          </p:cNvSpPr>
          <p:nvPr/>
        </p:nvSpPr>
        <p:spPr bwMode="auto">
          <a:xfrm>
            <a:off x="0" y="90100"/>
            <a:ext cx="65" cy="276999"/>
          </a:xfrm>
          <a:prstGeom prst="rect">
            <a:avLst/>
          </a:prstGeom>
          <a:solidFill>
            <a:srgbClr val="E0E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09009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F9ED1F-4181-58A9-03D3-7D0B43C3715B}"/>
              </a:ext>
            </a:extLst>
          </p:cNvPr>
          <p:cNvSpPr>
            <a:spLocks noGrp="1"/>
          </p:cNvSpPr>
          <p:nvPr>
            <p:ph type="body" sz="quarter" idx="17"/>
          </p:nvPr>
        </p:nvSpPr>
        <p:spPr>
          <a:xfrm>
            <a:off x="360001" y="566708"/>
            <a:ext cx="11471999" cy="6104255"/>
          </a:xfrm>
        </p:spPr>
        <p:txBody>
          <a:bodyPr/>
          <a:lstStyle/>
          <a:p>
            <a:pPr lvl="7">
              <a:spcBef>
                <a:spcPts val="450"/>
              </a:spcBef>
              <a:spcAft>
                <a:spcPts val="750"/>
              </a:spcAft>
            </a:pPr>
            <a:r>
              <a:rPr lang="en-GB" sz="1800" dirty="0"/>
              <a:t>Programme overview</a:t>
            </a:r>
          </a:p>
          <a:p>
            <a:pPr lvl="2">
              <a:spcAft>
                <a:spcPts val="600"/>
              </a:spcAft>
            </a:pPr>
            <a:r>
              <a:rPr lang="en-GB" sz="1500" dirty="0"/>
              <a:t>Aimed to improve outcomes for adolescents at risk of going into care between 2013 - 2018.</a:t>
            </a:r>
          </a:p>
          <a:p>
            <a:pPr lvl="2">
              <a:spcAft>
                <a:spcPts val="600"/>
              </a:spcAft>
            </a:pPr>
            <a:r>
              <a:rPr lang="en-GB" sz="1500" dirty="0"/>
              <a:t>Commissioned by Essex County Council and funded by a group of social investors with several delivery partners.</a:t>
            </a:r>
          </a:p>
          <a:p>
            <a:pPr lvl="2">
              <a:spcAft>
                <a:spcPts val="600"/>
              </a:spcAft>
            </a:pPr>
            <a:r>
              <a:rPr lang="en-GB" sz="1500" dirty="0"/>
              <a:t>Intervention: intensive family-based and evidence-based intervention, Multisystemic Therapy (MST).</a:t>
            </a:r>
          </a:p>
          <a:p>
            <a:pPr lvl="7">
              <a:spcBef>
                <a:spcPts val="450"/>
              </a:spcBef>
              <a:spcAft>
                <a:spcPts val="750"/>
              </a:spcAft>
            </a:pPr>
            <a:r>
              <a:rPr lang="en-GB" sz="1800" dirty="0"/>
              <a:t>Good practice:</a:t>
            </a:r>
            <a:endParaRPr lang="en-GB" sz="1800" dirty="0">
              <a:solidFill>
                <a:schemeClr val="tx1"/>
              </a:solidFill>
            </a:endParaRPr>
          </a:p>
          <a:p>
            <a:pPr lvl="2">
              <a:spcAft>
                <a:spcPts val="600"/>
              </a:spcAft>
            </a:pPr>
            <a:r>
              <a:rPr lang="en-GB" sz="1500" b="1" dirty="0"/>
              <a:t>Test and Learn approach</a:t>
            </a:r>
            <a:r>
              <a:rPr lang="en-GB" sz="1500" dirty="0"/>
              <a:t>: Flexible resources and outcome-focused structure enabled development and testing of adaptations.</a:t>
            </a:r>
          </a:p>
          <a:p>
            <a:pPr lvl="2">
              <a:spcAft>
                <a:spcPts val="600"/>
              </a:spcAft>
            </a:pPr>
            <a:r>
              <a:rPr lang="en-GB" sz="1500" b="1" dirty="0"/>
              <a:t>Adequate mobilisation period</a:t>
            </a:r>
            <a:r>
              <a:rPr lang="en-GB" sz="1500" dirty="0"/>
              <a:t>: Recruitment delays highlighted the need for an expert programme manager with clinical MST experience.</a:t>
            </a:r>
          </a:p>
          <a:p>
            <a:pPr lvl="2">
              <a:spcAft>
                <a:spcPts val="600"/>
              </a:spcAft>
            </a:pPr>
            <a:r>
              <a:rPr lang="en-GB" sz="1500" b="1" dirty="0"/>
              <a:t>Investment in staff and training</a:t>
            </a:r>
            <a:r>
              <a:rPr lang="en-GB" sz="1500" dirty="0"/>
              <a:t>: Prioritised recruiting best practice leaders, high-quality therapists, supervisors, and programme managers. Included team management incentives and training in MST in the US and Europe.</a:t>
            </a:r>
          </a:p>
          <a:p>
            <a:pPr lvl="2">
              <a:spcAft>
                <a:spcPts val="600"/>
              </a:spcAft>
            </a:pPr>
            <a:r>
              <a:rPr lang="en-GB" sz="1500" b="1" dirty="0"/>
              <a:t>Therapist in waiting</a:t>
            </a:r>
            <a:r>
              <a:rPr lang="en-GB" sz="1500" dirty="0"/>
              <a:t>: Added flexibility and bridged service gaps due to sickness or leave, contributing to efficient team culture.</a:t>
            </a:r>
          </a:p>
          <a:p>
            <a:pPr lvl="2">
              <a:spcAft>
                <a:spcPts val="600"/>
              </a:spcAft>
            </a:pPr>
            <a:r>
              <a:rPr lang="en-GB" sz="1500" b="1" dirty="0"/>
              <a:t>Flexible Innovation Fund</a:t>
            </a:r>
            <a:r>
              <a:rPr lang="en-GB" sz="1500" dirty="0"/>
              <a:t>: Allowed rapid removal of barriers for families, improving engagement.</a:t>
            </a:r>
          </a:p>
          <a:p>
            <a:pPr lvl="2">
              <a:spcAft>
                <a:spcPts val="600"/>
              </a:spcAft>
            </a:pPr>
            <a:r>
              <a:rPr lang="en-GB" sz="1500" b="1" dirty="0"/>
              <a:t>Integrated referral routes</a:t>
            </a:r>
            <a:r>
              <a:rPr lang="en-GB" sz="1500" dirty="0"/>
              <a:t>: Effective referral routes across children's services and youth offending services mitigated exclusion risks.</a:t>
            </a:r>
          </a:p>
          <a:p>
            <a:pPr lvl="2">
              <a:spcAft>
                <a:spcPts val="600"/>
              </a:spcAft>
            </a:pPr>
            <a:r>
              <a:rPr lang="en-GB" sz="1500" b="1" dirty="0"/>
              <a:t>Payment mechanism</a:t>
            </a:r>
            <a:r>
              <a:rPr lang="en-GB" sz="1500" dirty="0"/>
              <a:t>: Saved on frequency measure of care days avoided, encouraging consistent effort across the cohort. </a:t>
            </a:r>
          </a:p>
          <a:p>
            <a:endParaRPr lang="en-GB" dirty="0"/>
          </a:p>
        </p:txBody>
      </p:sp>
      <p:sp>
        <p:nvSpPr>
          <p:cNvPr id="4" name="Slide Number Placeholder 3">
            <a:extLst>
              <a:ext uri="{FF2B5EF4-FFF2-40B4-BE49-F238E27FC236}">
                <a16:creationId xmlns:a16="http://schemas.microsoft.com/office/drawing/2014/main" id="{1D35ACB1-6AA2-7AE1-B8F4-F02365930BEB}"/>
              </a:ext>
            </a:extLst>
          </p:cNvPr>
          <p:cNvSpPr>
            <a:spLocks noGrp="1"/>
          </p:cNvSpPr>
          <p:nvPr>
            <p:ph type="sldNum" sz="quarter" idx="12"/>
          </p:nvPr>
        </p:nvSpPr>
        <p:spPr/>
        <p:txBody>
          <a:bodyPr/>
          <a:lstStyle/>
          <a:p>
            <a:fld id="{2442393B-2822-4E9E-8FD8-36476C17028C}" type="slidenum">
              <a:rPr lang="en-GB" smtClean="0"/>
              <a:t>15</a:t>
            </a:fld>
            <a:endParaRPr lang="en-GB"/>
          </a:p>
        </p:txBody>
      </p:sp>
      <p:sp>
        <p:nvSpPr>
          <p:cNvPr id="5" name="Title 4">
            <a:extLst>
              <a:ext uri="{FF2B5EF4-FFF2-40B4-BE49-F238E27FC236}">
                <a16:creationId xmlns:a16="http://schemas.microsoft.com/office/drawing/2014/main" id="{F2B7D218-9A5C-8074-6098-BC84BC7AEA37}"/>
              </a:ext>
            </a:extLst>
          </p:cNvPr>
          <p:cNvSpPr>
            <a:spLocks noGrp="1"/>
          </p:cNvSpPr>
          <p:nvPr>
            <p:ph type="title"/>
          </p:nvPr>
        </p:nvSpPr>
        <p:spPr>
          <a:xfrm>
            <a:off x="349613" y="128886"/>
            <a:ext cx="11472000" cy="401457"/>
          </a:xfrm>
        </p:spPr>
        <p:txBody>
          <a:bodyPr/>
          <a:lstStyle/>
          <a:p>
            <a:r>
              <a:rPr lang="en-GB" dirty="0"/>
              <a:t>The Essex Edge of Care SIB</a:t>
            </a:r>
          </a:p>
        </p:txBody>
      </p:sp>
    </p:spTree>
    <p:extLst>
      <p:ext uri="{BB962C8B-B14F-4D97-AF65-F5344CB8AC3E}">
        <p14:creationId xmlns:p14="http://schemas.microsoft.com/office/powerpoint/2010/main" val="4086363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EEA810-805A-C0A9-A8F8-82C5695721A0}"/>
              </a:ext>
            </a:extLst>
          </p:cNvPr>
          <p:cNvSpPr>
            <a:spLocks noGrp="1"/>
          </p:cNvSpPr>
          <p:nvPr>
            <p:ph type="body" sz="quarter" idx="17"/>
          </p:nvPr>
        </p:nvSpPr>
        <p:spPr>
          <a:xfrm>
            <a:off x="180000" y="820084"/>
            <a:ext cx="11831999" cy="6168543"/>
          </a:xfrm>
        </p:spPr>
        <p:txBody>
          <a:bodyPr/>
          <a:lstStyle/>
          <a:p>
            <a:pPr lvl="7"/>
            <a:r>
              <a:rPr lang="en-GB" sz="1800" dirty="0"/>
              <a:t>Programme overview</a:t>
            </a:r>
          </a:p>
          <a:p>
            <a:pPr lvl="2"/>
            <a:r>
              <a:rPr lang="en-GB" dirty="0"/>
              <a:t>Aimed to support young people aged 10 to 16 in London to prevent them from entering care, facilitated by the Greater London Authority (GLA).</a:t>
            </a:r>
          </a:p>
          <a:p>
            <a:pPr lvl="2"/>
            <a:r>
              <a:rPr lang="en-GB" dirty="0"/>
              <a:t>Interventions: Family therapies like MST and Functional Family Therapy (FFT).</a:t>
            </a:r>
          </a:p>
          <a:p>
            <a:pPr lvl="2"/>
            <a:r>
              <a:rPr lang="en-GB" dirty="0"/>
              <a:t>Social Outcomes Contract (SOC) vs. SIB: SOCs focus on improving delivery and management of established interventions, while SIBs often finance and test new interventions. Both involve payment for outcomes and investment from social investors.</a:t>
            </a:r>
          </a:p>
          <a:p>
            <a:pPr lvl="2"/>
            <a:r>
              <a:rPr lang="en-GB" sz="1600" dirty="0"/>
              <a:t>SOCs emphasise reducing risk and enhancing performance through collaboration.</a:t>
            </a:r>
          </a:p>
          <a:p>
            <a:pPr lvl="7"/>
            <a:r>
              <a:rPr lang="en-GB" sz="1800" dirty="0"/>
              <a:t>Good practice from this SOC</a:t>
            </a:r>
          </a:p>
          <a:p>
            <a:pPr lvl="2"/>
            <a:r>
              <a:rPr lang="en-GB" b="1" dirty="0"/>
              <a:t>Early buy-in from commissioners and operational staff</a:t>
            </a:r>
            <a:r>
              <a:rPr lang="en-GB" dirty="0"/>
              <a:t>: Facilitated by the GLA, securing early buy-in encouraged discussions and early decision-making, fostering collaboration and commitment. Ongoing engagement helped maintain support from operational staff despite high turnover in some boroughs..</a:t>
            </a:r>
          </a:p>
          <a:p>
            <a:pPr lvl="2"/>
            <a:r>
              <a:rPr lang="en-GB" b="1" dirty="0"/>
              <a:t>Simplicity in payment mechanisms</a:t>
            </a:r>
            <a:r>
              <a:rPr lang="en-GB" dirty="0"/>
              <a:t>: Keeping outcomes payments simple helped communicate the SOC's purpose clearly to all stakeholders, ensuring alignment with project goals.</a:t>
            </a:r>
          </a:p>
          <a:p>
            <a:pPr lvl="2"/>
            <a:r>
              <a:rPr lang="en-GB" b="1" dirty="0"/>
              <a:t>Role of lead commissioner</a:t>
            </a:r>
            <a:r>
              <a:rPr lang="en-GB" dirty="0"/>
              <a:t>: Initially LB Tower Hamlets, later LB Sutton, streamlined development and management processes, creating efficiencies in commissioning and contract management.</a:t>
            </a:r>
          </a:p>
          <a:p>
            <a:pPr lvl="2"/>
            <a:r>
              <a:rPr lang="en-GB" b="1" dirty="0"/>
              <a:t>Diverse providers</a:t>
            </a:r>
            <a:r>
              <a:rPr lang="en-GB" dirty="0"/>
              <a:t>: Involvement of providers with different expertise and geographic coverage enhanced service delivery quality.</a:t>
            </a:r>
          </a:p>
          <a:p>
            <a:pPr lvl="2"/>
            <a:r>
              <a:rPr lang="en-GB" b="1" dirty="0"/>
              <a:t>Clear communications and processes</a:t>
            </a:r>
            <a:r>
              <a:rPr lang="en-GB" dirty="0"/>
              <a:t>: Open forums, regular meetings, and ongoing strategic and operational boards ensured transparency and engagement, maintaining momentum and addressing challenges.</a:t>
            </a:r>
          </a:p>
          <a:p>
            <a:pPr lvl="2"/>
            <a:r>
              <a:rPr lang="en-GB" b="1" dirty="0"/>
              <a:t>Co-commissioning</a:t>
            </a:r>
            <a:r>
              <a:rPr lang="en-GB" dirty="0"/>
              <a:t>: Offered opportunities for scale and efficiency but required thorough needs analysis and infrastructure development. The collaborative agreement among boroughs provided a scalable model for incorporating new boroughs.</a:t>
            </a:r>
          </a:p>
        </p:txBody>
      </p:sp>
      <p:sp>
        <p:nvSpPr>
          <p:cNvPr id="4" name="Slide Number Placeholder 3">
            <a:extLst>
              <a:ext uri="{FF2B5EF4-FFF2-40B4-BE49-F238E27FC236}">
                <a16:creationId xmlns:a16="http://schemas.microsoft.com/office/drawing/2014/main" id="{2A060FE6-A3A0-46D4-6619-8C90A0894605}"/>
              </a:ext>
            </a:extLst>
          </p:cNvPr>
          <p:cNvSpPr>
            <a:spLocks noGrp="1"/>
          </p:cNvSpPr>
          <p:nvPr>
            <p:ph type="sldNum" sz="quarter" idx="12"/>
          </p:nvPr>
        </p:nvSpPr>
        <p:spPr/>
        <p:txBody>
          <a:bodyPr/>
          <a:lstStyle/>
          <a:p>
            <a:fld id="{2442393B-2822-4E9E-8FD8-36476C17028C}" type="slidenum">
              <a:rPr lang="en-GB" smtClean="0"/>
              <a:t>16</a:t>
            </a:fld>
            <a:endParaRPr lang="en-GB"/>
          </a:p>
        </p:txBody>
      </p:sp>
      <p:sp>
        <p:nvSpPr>
          <p:cNvPr id="5" name="Title 4">
            <a:extLst>
              <a:ext uri="{FF2B5EF4-FFF2-40B4-BE49-F238E27FC236}">
                <a16:creationId xmlns:a16="http://schemas.microsoft.com/office/drawing/2014/main" id="{616D8E67-1A6A-ED39-F744-9FEFEAD3D86B}"/>
              </a:ext>
            </a:extLst>
          </p:cNvPr>
          <p:cNvSpPr>
            <a:spLocks noGrp="1"/>
          </p:cNvSpPr>
          <p:nvPr>
            <p:ph type="title"/>
          </p:nvPr>
        </p:nvSpPr>
        <p:spPr>
          <a:xfrm>
            <a:off x="180000" y="200728"/>
            <a:ext cx="11472000" cy="401457"/>
          </a:xfrm>
        </p:spPr>
        <p:txBody>
          <a:bodyPr/>
          <a:lstStyle/>
          <a:p>
            <a:r>
              <a:rPr lang="en-GB" dirty="0"/>
              <a:t>Positive Families Partnership SOC</a:t>
            </a:r>
          </a:p>
        </p:txBody>
      </p:sp>
    </p:spTree>
    <p:extLst>
      <p:ext uri="{BB962C8B-B14F-4D97-AF65-F5344CB8AC3E}">
        <p14:creationId xmlns:p14="http://schemas.microsoft.com/office/powerpoint/2010/main" val="271779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838591-E1A7-A716-9384-BDD8F5FCC5A6}"/>
              </a:ext>
            </a:extLst>
          </p:cNvPr>
          <p:cNvSpPr>
            <a:spLocks noGrp="1"/>
          </p:cNvSpPr>
          <p:nvPr>
            <p:ph type="body" sz="quarter" idx="17"/>
          </p:nvPr>
        </p:nvSpPr>
        <p:spPr>
          <a:xfrm>
            <a:off x="360001" y="1057778"/>
            <a:ext cx="11471999" cy="4742443"/>
          </a:xfrm>
        </p:spPr>
        <p:txBody>
          <a:bodyPr/>
          <a:lstStyle/>
          <a:p>
            <a:pPr lvl="1"/>
            <a:r>
              <a:rPr lang="en-GB" sz="1700" b="1" dirty="0"/>
              <a:t>Clear specifications and ambitious goals</a:t>
            </a:r>
          </a:p>
          <a:p>
            <a:pPr lvl="4"/>
            <a:r>
              <a:rPr lang="en-GB" sz="1700" dirty="0"/>
              <a:t>Successful SIB projects have had clear specifications and ambitious goals, ensuring that all parties are aligned and working towards common objectives.</a:t>
            </a:r>
          </a:p>
          <a:p>
            <a:pPr lvl="1"/>
            <a:r>
              <a:rPr lang="en-GB" sz="1700" b="1" dirty="0"/>
              <a:t>Operational preparedness</a:t>
            </a:r>
          </a:p>
          <a:p>
            <a:pPr lvl="4"/>
            <a:r>
              <a:rPr lang="en-GB" sz="1700" dirty="0"/>
              <a:t>Where SIB projects have been most effective, they have demonstrated strong operational preparedness, often with external consultants or social investment fund managers bringing new insights and expertise.</a:t>
            </a:r>
          </a:p>
          <a:p>
            <a:pPr lvl="4"/>
            <a:r>
              <a:rPr lang="en-GB" sz="1700" dirty="0"/>
              <a:t>Access to technical expertise has been crucial for financial modelling and developing SIB/ funding applications.</a:t>
            </a:r>
          </a:p>
          <a:p>
            <a:pPr lvl="1"/>
            <a:r>
              <a:rPr lang="en-GB" sz="1700" b="1" dirty="0"/>
              <a:t>Creative procurement approaches</a:t>
            </a:r>
          </a:p>
          <a:p>
            <a:pPr lvl="4"/>
            <a:r>
              <a:rPr lang="en-GB" sz="1700" dirty="0"/>
              <a:t>Trust-based working and early market engagement have been beneficial in procurement processes, fostering collaboration and innovation.</a:t>
            </a:r>
          </a:p>
          <a:p>
            <a:pPr lvl="1"/>
            <a:r>
              <a:rPr lang="en-GB" sz="1700" b="1" dirty="0"/>
              <a:t>Simplified processes</a:t>
            </a:r>
          </a:p>
          <a:p>
            <a:pPr lvl="4"/>
            <a:r>
              <a:rPr lang="en-GB" sz="1700" dirty="0"/>
              <a:t>Simplifying SIB processes through easy-to-use templates, better technical guidance, and streamlined application processes has been recommended to reduce complexity and improve efficiency. Similarly, having simple payment processes avoids overcomplicating the mechanisms, especially in an already complex landscape.</a:t>
            </a:r>
          </a:p>
          <a:p>
            <a:endParaRPr lang="en-GB" sz="1700" dirty="0"/>
          </a:p>
        </p:txBody>
      </p:sp>
      <p:sp>
        <p:nvSpPr>
          <p:cNvPr id="3" name="Slide Number Placeholder 2">
            <a:extLst>
              <a:ext uri="{FF2B5EF4-FFF2-40B4-BE49-F238E27FC236}">
                <a16:creationId xmlns:a16="http://schemas.microsoft.com/office/drawing/2014/main" id="{C921230D-E19C-6C96-9276-714F9136C3D6}"/>
              </a:ext>
            </a:extLst>
          </p:cNvPr>
          <p:cNvSpPr>
            <a:spLocks noGrp="1"/>
          </p:cNvSpPr>
          <p:nvPr>
            <p:ph type="sldNum" sz="quarter" idx="12"/>
          </p:nvPr>
        </p:nvSpPr>
        <p:spPr/>
        <p:txBody>
          <a:bodyPr/>
          <a:lstStyle/>
          <a:p>
            <a:fld id="{2442393B-2822-4E9E-8FD8-36476C17028C}" type="slidenum">
              <a:rPr lang="en-GB" smtClean="0"/>
              <a:t>17</a:t>
            </a:fld>
            <a:endParaRPr lang="en-GB"/>
          </a:p>
        </p:txBody>
      </p:sp>
      <p:sp>
        <p:nvSpPr>
          <p:cNvPr id="4" name="Title 3">
            <a:extLst>
              <a:ext uri="{FF2B5EF4-FFF2-40B4-BE49-F238E27FC236}">
                <a16:creationId xmlns:a16="http://schemas.microsoft.com/office/drawing/2014/main" id="{8808DDB6-341D-74D4-C92E-FA11E6523A27}"/>
              </a:ext>
            </a:extLst>
          </p:cNvPr>
          <p:cNvSpPr>
            <a:spLocks noGrp="1"/>
          </p:cNvSpPr>
          <p:nvPr>
            <p:ph type="title"/>
          </p:nvPr>
        </p:nvSpPr>
        <p:spPr>
          <a:xfrm>
            <a:off x="360000" y="288000"/>
            <a:ext cx="11472000" cy="615553"/>
          </a:xfrm>
        </p:spPr>
        <p:txBody>
          <a:bodyPr/>
          <a:lstStyle/>
          <a:p>
            <a:pPr>
              <a:lnSpc>
                <a:spcPct val="100000"/>
              </a:lnSpc>
            </a:pPr>
            <a:r>
              <a:rPr lang="en-GB" sz="2000" dirty="0"/>
              <a:t>Overall lessons from other SIB partnership models regarding effective commissioning, management, and delivery:</a:t>
            </a:r>
          </a:p>
        </p:txBody>
      </p:sp>
    </p:spTree>
    <p:extLst>
      <p:ext uri="{BB962C8B-B14F-4D97-AF65-F5344CB8AC3E}">
        <p14:creationId xmlns:p14="http://schemas.microsoft.com/office/powerpoint/2010/main" val="3631300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CB86DE-E368-A02F-2136-A88048386667}"/>
              </a:ext>
            </a:extLst>
          </p:cNvPr>
          <p:cNvSpPr>
            <a:spLocks noGrp="1"/>
          </p:cNvSpPr>
          <p:nvPr>
            <p:ph type="body" sz="quarter" idx="17"/>
          </p:nvPr>
        </p:nvSpPr>
        <p:spPr/>
        <p:txBody>
          <a:bodyPr/>
          <a:lstStyle/>
          <a:p>
            <a:r>
              <a:rPr lang="en-GB" sz="2000" dirty="0"/>
              <a:t>We would like to thank those involved in providing valuable contributions to this research including from:</a:t>
            </a:r>
          </a:p>
          <a:p>
            <a:pPr lvl="1"/>
            <a:r>
              <a:rPr lang="en-GB" sz="2000" dirty="0"/>
              <a:t>The Big Fostering Partnership </a:t>
            </a:r>
          </a:p>
          <a:p>
            <a:pPr lvl="1"/>
            <a:r>
              <a:rPr lang="en-GB" sz="2000" dirty="0"/>
              <a:t>Lancashire County Council</a:t>
            </a:r>
          </a:p>
          <a:p>
            <a:pPr lvl="1"/>
            <a:r>
              <a:rPr lang="en-GB" sz="2000" dirty="0"/>
              <a:t>The Mulberry </a:t>
            </a:r>
            <a:r>
              <a:rPr lang="en-GB" sz="2000"/>
              <a:t>Bush School</a:t>
            </a:r>
            <a:endParaRPr lang="en-GB" sz="2000" dirty="0"/>
          </a:p>
          <a:p>
            <a:pPr lvl="1"/>
            <a:r>
              <a:rPr lang="en-GB" sz="2000" dirty="0"/>
              <a:t>Birmingham Children’s Trust</a:t>
            </a:r>
          </a:p>
          <a:p>
            <a:pPr lvl="1"/>
            <a:r>
              <a:rPr lang="en-GB" sz="2000" dirty="0"/>
              <a:t>Government Outcomes Lab (GoLab), University of Oxford</a:t>
            </a:r>
          </a:p>
          <a:p>
            <a:pPr lvl="1"/>
            <a:r>
              <a:rPr lang="en-GB" sz="2000" dirty="0"/>
              <a:t>Cheshire’s Fostering Better Outcomes</a:t>
            </a:r>
          </a:p>
          <a:p>
            <a:pPr lvl="1"/>
            <a:r>
              <a:rPr lang="en-GB" sz="2000" dirty="0"/>
              <a:t>DN2 STARS Partnership</a:t>
            </a:r>
          </a:p>
        </p:txBody>
      </p:sp>
      <p:sp>
        <p:nvSpPr>
          <p:cNvPr id="3" name="Slide Number Placeholder 2">
            <a:extLst>
              <a:ext uri="{FF2B5EF4-FFF2-40B4-BE49-F238E27FC236}">
                <a16:creationId xmlns:a16="http://schemas.microsoft.com/office/drawing/2014/main" id="{2BC9DD93-0D99-1905-A1BA-D485BDC3DF70}"/>
              </a:ext>
            </a:extLst>
          </p:cNvPr>
          <p:cNvSpPr>
            <a:spLocks noGrp="1"/>
          </p:cNvSpPr>
          <p:nvPr>
            <p:ph type="sldNum" sz="quarter" idx="12"/>
          </p:nvPr>
        </p:nvSpPr>
        <p:spPr/>
        <p:txBody>
          <a:bodyPr/>
          <a:lstStyle/>
          <a:p>
            <a:fld id="{2442393B-2822-4E9E-8FD8-36476C17028C}" type="slidenum">
              <a:rPr lang="en-GB" smtClean="0"/>
              <a:t>18</a:t>
            </a:fld>
            <a:endParaRPr lang="en-GB"/>
          </a:p>
        </p:txBody>
      </p:sp>
      <p:sp>
        <p:nvSpPr>
          <p:cNvPr id="4" name="Title 3">
            <a:extLst>
              <a:ext uri="{FF2B5EF4-FFF2-40B4-BE49-F238E27FC236}">
                <a16:creationId xmlns:a16="http://schemas.microsoft.com/office/drawing/2014/main" id="{2D04A343-E4F1-3427-F363-2E7786A6EA7E}"/>
              </a:ext>
            </a:extLst>
          </p:cNvPr>
          <p:cNvSpPr>
            <a:spLocks noGrp="1"/>
          </p:cNvSpPr>
          <p:nvPr>
            <p:ph type="title"/>
          </p:nvPr>
        </p:nvSpPr>
        <p:spPr/>
        <p:txBody>
          <a:bodyPr/>
          <a:lstStyle/>
          <a:p>
            <a:r>
              <a:rPr lang="en-GB" dirty="0"/>
              <a:t>Acknowledgements </a:t>
            </a:r>
          </a:p>
        </p:txBody>
      </p:sp>
    </p:spTree>
    <p:extLst>
      <p:ext uri="{BB962C8B-B14F-4D97-AF65-F5344CB8AC3E}">
        <p14:creationId xmlns:p14="http://schemas.microsoft.com/office/powerpoint/2010/main" val="711692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0E5AB-DE1D-4B51-B5E2-17CF0898734D}"/>
              </a:ext>
            </a:extLst>
          </p:cNvPr>
          <p:cNvSpPr>
            <a:spLocks noGrp="1"/>
          </p:cNvSpPr>
          <p:nvPr>
            <p:ph type="ctrTitle"/>
          </p:nvPr>
        </p:nvSpPr>
        <p:spPr/>
        <p:txBody>
          <a:bodyPr/>
          <a:lstStyle/>
          <a:p>
            <a:r>
              <a:rPr lang="en-GB"/>
              <a:t>Thank You</a:t>
            </a:r>
          </a:p>
        </p:txBody>
      </p:sp>
      <p:sp>
        <p:nvSpPr>
          <p:cNvPr id="3" name="Text Placeholder 2">
            <a:extLst>
              <a:ext uri="{FF2B5EF4-FFF2-40B4-BE49-F238E27FC236}">
                <a16:creationId xmlns:a16="http://schemas.microsoft.com/office/drawing/2014/main" id="{1FEA332D-BBA7-B7C7-B4E6-E80637D40FE4}"/>
              </a:ext>
            </a:extLst>
          </p:cNvPr>
          <p:cNvSpPr>
            <a:spLocks noGrp="1"/>
          </p:cNvSpPr>
          <p:nvPr>
            <p:ph type="body" sz="quarter" idx="11"/>
          </p:nvPr>
        </p:nvSpPr>
        <p:spPr/>
        <p:txBody>
          <a:bodyPr/>
          <a:lstStyle/>
          <a:p>
            <a:r>
              <a:rPr lang="en-GB" b="1"/>
              <a:t>Georgina Cowen</a:t>
            </a:r>
          </a:p>
          <a:p>
            <a:r>
              <a:rPr lang="en-GB"/>
              <a:t>Partner, York Consulting </a:t>
            </a:r>
          </a:p>
          <a:p>
            <a:endParaRPr lang="en-GB"/>
          </a:p>
          <a:p>
            <a:r>
              <a:rPr lang="en-GB" b="1"/>
              <a:t>Nelly Jones</a:t>
            </a:r>
          </a:p>
          <a:p>
            <a:r>
              <a:rPr lang="en-GB"/>
              <a:t>Consultant, York Consulting </a:t>
            </a:r>
          </a:p>
        </p:txBody>
      </p:sp>
    </p:spTree>
    <p:extLst>
      <p:ext uri="{BB962C8B-B14F-4D97-AF65-F5344CB8AC3E}">
        <p14:creationId xmlns:p14="http://schemas.microsoft.com/office/powerpoint/2010/main" val="3979747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E845AB-625D-FF4A-D32A-D7AAB695C8BA}"/>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CB79C6E-0F05-3C01-4117-3B3D306F7FCB}"/>
              </a:ext>
            </a:extLst>
          </p:cNvPr>
          <p:cNvSpPr>
            <a:spLocks noGrp="1"/>
          </p:cNvSpPr>
          <p:nvPr>
            <p:ph type="sldNum" sz="quarter" idx="12"/>
          </p:nvPr>
        </p:nvSpPr>
        <p:spPr/>
        <p:txBody>
          <a:bodyPr/>
          <a:lstStyle/>
          <a:p>
            <a:fld id="{2442393B-2822-4E9E-8FD8-36476C17028C}" type="slidenum">
              <a:rPr lang="en-GB" smtClean="0"/>
              <a:t>2</a:t>
            </a:fld>
            <a:endParaRPr lang="en-GB"/>
          </a:p>
        </p:txBody>
      </p:sp>
      <p:sp>
        <p:nvSpPr>
          <p:cNvPr id="4" name="Title 3">
            <a:extLst>
              <a:ext uri="{FF2B5EF4-FFF2-40B4-BE49-F238E27FC236}">
                <a16:creationId xmlns:a16="http://schemas.microsoft.com/office/drawing/2014/main" id="{7A85F7D9-B6AB-10E1-30D9-CA7180F16A8B}"/>
              </a:ext>
            </a:extLst>
          </p:cNvPr>
          <p:cNvSpPr>
            <a:spLocks noGrp="1"/>
          </p:cNvSpPr>
          <p:nvPr>
            <p:ph type="title"/>
          </p:nvPr>
        </p:nvSpPr>
        <p:spPr/>
        <p:txBody>
          <a:bodyPr/>
          <a:lstStyle/>
          <a:p>
            <a:r>
              <a:rPr lang="en-GB" dirty="0"/>
              <a:t>Acknowledgements </a:t>
            </a:r>
          </a:p>
        </p:txBody>
      </p:sp>
      <p:sp>
        <p:nvSpPr>
          <p:cNvPr id="7" name="Text Placeholder 1">
            <a:extLst>
              <a:ext uri="{FF2B5EF4-FFF2-40B4-BE49-F238E27FC236}">
                <a16:creationId xmlns:a16="http://schemas.microsoft.com/office/drawing/2014/main" id="{4875B257-C226-5FE4-9FEE-5915592A6CA1}"/>
              </a:ext>
            </a:extLst>
          </p:cNvPr>
          <p:cNvSpPr txBox="1">
            <a:spLocks/>
          </p:cNvSpPr>
          <p:nvPr/>
        </p:nvSpPr>
        <p:spPr>
          <a:xfrm>
            <a:off x="360001" y="1239043"/>
            <a:ext cx="11471999" cy="4379913"/>
          </a:xfrm>
          <a:prstGeom prst="rect">
            <a:avLst/>
          </a:prstGeom>
        </p:spPr>
        <p:txBody>
          <a:bodyPr vert="horz" lIns="0" tIns="0" rIns="0" bIns="0" rtlCol="0" anchor="t" anchorCtr="0">
            <a:noAutofit/>
          </a:bodyPr>
          <a:lstStyle>
            <a:lvl1pPr marL="0" indent="0" algn="l" defTabSz="914400" rtl="0" eaLnBrk="1" latinLnBrk="0" hangingPunct="1">
              <a:lnSpc>
                <a:spcPct val="120000"/>
              </a:lnSpc>
              <a:spcBef>
                <a:spcPts val="1000"/>
              </a:spcBef>
              <a:buClr>
                <a:schemeClr val="bg2"/>
              </a:buClr>
              <a:buFont typeface="Arial" panose="020B0604020202020204" pitchFamily="34" charset="0"/>
              <a:buNone/>
              <a:defRPr sz="1400" kern="1200">
                <a:solidFill>
                  <a:schemeClr val="tx1"/>
                </a:solidFill>
                <a:latin typeface="+mn-lt"/>
                <a:ea typeface="+mn-ea"/>
                <a:cs typeface="+mn-cs"/>
              </a:defRPr>
            </a:lvl1pPr>
            <a:lvl2pPr marL="230400" indent="-228600" algn="l" defTabSz="914400" rtl="0" eaLnBrk="1" latinLnBrk="0" hangingPunct="1">
              <a:lnSpc>
                <a:spcPct val="120000"/>
              </a:lnSpc>
              <a:spcBef>
                <a:spcPts val="100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2pPr>
            <a:lvl3pPr marL="230400" indent="-228600" algn="l" defTabSz="914400" rtl="0" eaLnBrk="1" latinLnBrk="0" hangingPunct="1">
              <a:lnSpc>
                <a:spcPct val="120000"/>
              </a:lnSpc>
              <a:spcBef>
                <a:spcPts val="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3pPr>
            <a:lvl4pPr marL="457200" indent="-228600" algn="l" defTabSz="914400" rtl="0" eaLnBrk="1" latinLnBrk="0" hangingPunct="1">
              <a:lnSpc>
                <a:spcPct val="120000"/>
              </a:lnSpc>
              <a:spcBef>
                <a:spcPts val="100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4pPr>
            <a:lvl5pPr marL="457200" indent="-228600" algn="l" defTabSz="914400" rtl="0" eaLnBrk="1" latinLnBrk="0" hangingPunct="1">
              <a:lnSpc>
                <a:spcPct val="120000"/>
              </a:lnSpc>
              <a:spcBef>
                <a:spcPts val="0"/>
              </a:spcBef>
              <a:spcAft>
                <a:spcPts val="0"/>
              </a:spcAft>
              <a:buClr>
                <a:schemeClr val="bg2"/>
              </a:buClr>
              <a:buFont typeface="Arial" panose="020B0604020202020204" pitchFamily="34" charset="0"/>
              <a:buChar char="•"/>
              <a:defRPr sz="1400" kern="1200">
                <a:solidFill>
                  <a:schemeClr val="tx1"/>
                </a:solidFill>
                <a:latin typeface="+mn-lt"/>
                <a:ea typeface="+mn-ea"/>
                <a:cs typeface="+mn-cs"/>
              </a:defRPr>
            </a:lvl5pPr>
            <a:lvl6pPr marL="684000" indent="-230400" algn="l" defTabSz="914400" rtl="0" eaLnBrk="1" latinLnBrk="0" hangingPunct="1">
              <a:lnSpc>
                <a:spcPct val="120000"/>
              </a:lnSpc>
              <a:spcBef>
                <a:spcPts val="0"/>
              </a:spcBef>
              <a:buClr>
                <a:schemeClr val="bg2"/>
              </a:buClr>
              <a:buFont typeface="System Font Regular"/>
              <a:buChar char="–"/>
              <a:defRPr sz="1200" kern="1200">
                <a:solidFill>
                  <a:schemeClr val="tx1"/>
                </a:solidFill>
                <a:latin typeface="+mn-lt"/>
                <a:ea typeface="+mn-ea"/>
                <a:cs typeface="+mn-cs"/>
              </a:defRPr>
            </a:lvl6pPr>
            <a:lvl7pPr marL="360000" indent="-360000" algn="l" defTabSz="914400" rtl="0" eaLnBrk="1" latinLnBrk="0" hangingPunct="1">
              <a:lnSpc>
                <a:spcPct val="120000"/>
              </a:lnSpc>
              <a:spcBef>
                <a:spcPts val="500"/>
              </a:spcBef>
              <a:buClr>
                <a:schemeClr val="bg2"/>
              </a:buClr>
              <a:buFont typeface="+mj-lt"/>
              <a:buAutoNum type="arabicPeriod"/>
              <a:defRPr sz="1400" b="0" kern="1200">
                <a:solidFill>
                  <a:schemeClr val="tx1"/>
                </a:solidFill>
                <a:latin typeface="+mn-lt"/>
                <a:ea typeface="+mn-ea"/>
                <a:cs typeface="+mn-cs"/>
              </a:defRPr>
            </a:lvl7pPr>
            <a:lvl8pPr marL="0" indent="0" algn="l" defTabSz="914400" rtl="0" eaLnBrk="1" latinLnBrk="0" hangingPunct="1">
              <a:lnSpc>
                <a:spcPct val="120000"/>
              </a:lnSpc>
              <a:spcBef>
                <a:spcPts val="1000"/>
              </a:spcBef>
              <a:buFont typeface="Arial" panose="020B0604020202020204" pitchFamily="34" charset="0"/>
              <a:buNone/>
              <a:defRPr sz="1600" b="1" i="0" kern="1200">
                <a:solidFill>
                  <a:schemeClr val="tx2"/>
                </a:solidFill>
                <a:latin typeface="+mn-lt"/>
                <a:ea typeface="+mn-ea"/>
                <a:cs typeface="+mn-cs"/>
              </a:defRPr>
            </a:lvl8pPr>
            <a:lvl9pPr marL="0" indent="0" algn="l" defTabSz="914400" rtl="0" eaLnBrk="1" latinLnBrk="0" hangingPunct="1">
              <a:lnSpc>
                <a:spcPct val="120000"/>
              </a:lnSpc>
              <a:spcBef>
                <a:spcPts val="1000"/>
              </a:spcBef>
              <a:buFont typeface="Arial" panose="020B0604020202020204" pitchFamily="34" charset="0"/>
              <a:buNone/>
              <a:defRPr sz="1400" b="1" i="1" kern="1200">
                <a:solidFill>
                  <a:schemeClr val="tx2"/>
                </a:solidFill>
                <a:latin typeface="+mn-lt"/>
                <a:ea typeface="+mn-ea"/>
                <a:cs typeface="+mn-cs"/>
              </a:defRPr>
            </a:lvl9pPr>
          </a:lstStyle>
          <a:p>
            <a:r>
              <a:rPr lang="en-GB" sz="2000" dirty="0"/>
              <a:t>We would like to thank those involved in providing valuable contributions to this research including from:</a:t>
            </a:r>
          </a:p>
          <a:p>
            <a:pPr lvl="1"/>
            <a:r>
              <a:rPr lang="en-GB" sz="2000" dirty="0"/>
              <a:t>The Big Fostering Partnership </a:t>
            </a:r>
          </a:p>
          <a:p>
            <a:pPr lvl="1"/>
            <a:r>
              <a:rPr lang="en-GB" sz="2000" dirty="0"/>
              <a:t>Lancashire County Council</a:t>
            </a:r>
          </a:p>
          <a:p>
            <a:pPr lvl="1"/>
            <a:r>
              <a:rPr lang="en-GB" sz="2000" dirty="0"/>
              <a:t>The Mulberry Bush School</a:t>
            </a:r>
          </a:p>
          <a:p>
            <a:pPr lvl="1"/>
            <a:r>
              <a:rPr lang="en-GB" sz="2000" dirty="0"/>
              <a:t>Birmingham Children’s Trust</a:t>
            </a:r>
          </a:p>
          <a:p>
            <a:pPr lvl="1"/>
            <a:r>
              <a:rPr lang="en-GB" sz="2000" dirty="0"/>
              <a:t>Government Outcomes Lab (GoLab), University of Oxford</a:t>
            </a:r>
          </a:p>
          <a:p>
            <a:pPr lvl="1"/>
            <a:r>
              <a:rPr lang="en-GB" sz="2000" dirty="0"/>
              <a:t>Cheshire’s Fostering Better Outcomes</a:t>
            </a:r>
          </a:p>
          <a:p>
            <a:pPr lvl="1"/>
            <a:r>
              <a:rPr lang="en-GB" sz="2000" dirty="0"/>
              <a:t>DN2 STARS Partnership</a:t>
            </a:r>
          </a:p>
        </p:txBody>
      </p:sp>
    </p:spTree>
    <p:extLst>
      <p:ext uri="{BB962C8B-B14F-4D97-AF65-F5344CB8AC3E}">
        <p14:creationId xmlns:p14="http://schemas.microsoft.com/office/powerpoint/2010/main" val="397157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BBC6C-2C1D-67E9-A5EB-AAA52B231700}"/>
              </a:ext>
            </a:extLst>
          </p:cNvPr>
          <p:cNvSpPr>
            <a:spLocks noGrp="1"/>
          </p:cNvSpPr>
          <p:nvPr>
            <p:ph type="title"/>
          </p:nvPr>
        </p:nvSpPr>
        <p:spPr/>
        <p:txBody>
          <a:bodyPr/>
          <a:lstStyle/>
          <a:p>
            <a:r>
              <a:rPr lang="en-GB" dirty="0"/>
              <a:t>Introduction</a:t>
            </a:r>
          </a:p>
        </p:txBody>
      </p:sp>
    </p:spTree>
    <p:extLst>
      <p:ext uri="{BB962C8B-B14F-4D97-AF65-F5344CB8AC3E}">
        <p14:creationId xmlns:p14="http://schemas.microsoft.com/office/powerpoint/2010/main" val="3413933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0B3F3-E733-F215-2721-C12E8DA58BF2}"/>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28C569C-3159-6C86-E925-A12E3C4CABCB}"/>
              </a:ext>
            </a:extLst>
          </p:cNvPr>
          <p:cNvSpPr>
            <a:spLocks noGrp="1"/>
          </p:cNvSpPr>
          <p:nvPr>
            <p:ph sz="quarter" idx="14"/>
          </p:nvPr>
        </p:nvSpPr>
        <p:spPr>
          <a:xfrm>
            <a:off x="464836" y="288000"/>
            <a:ext cx="11472000" cy="5144666"/>
          </a:xfrm>
        </p:spPr>
        <p:txBody>
          <a:bodyPr/>
          <a:lstStyle/>
          <a:p>
            <a:pPr lvl="2"/>
            <a:r>
              <a:rPr lang="en-GB" sz="2000" dirty="0"/>
              <a:t>This report was produced as part of an evaluation of the Big Fostering Partnership (BFP) undertaken on behalf of Staffordshire County Council (the lead authority for the partnership across seven areas). T</a:t>
            </a:r>
            <a:r>
              <a:rPr lang="en-GB" sz="2000" kern="100" dirty="0">
                <a:ea typeface="Aptos" panose="020B0004020202020204" pitchFamily="34" charset="0"/>
                <a:cs typeface="Times New Roman" panose="02020603050405020304" pitchFamily="18" charset="0"/>
              </a:rPr>
              <a:t>he BFP project was designed to provide specialist fostering arrangements for children and young people currently living in residential children's homes. Delivered over four years, it was funded through a Social Impact Bond (SIB) with Big Issue Invest Ltd providing social finance and National Fostering Group (NFG) as the delivery arm, also accessing funding via the Life Chances Fund (LCF).</a:t>
            </a:r>
          </a:p>
          <a:p>
            <a:pPr lvl="2"/>
            <a:endParaRPr lang="en-GB" sz="2000" dirty="0"/>
          </a:p>
          <a:p>
            <a:pPr lvl="2"/>
            <a:r>
              <a:rPr lang="en-GB" sz="2000" dirty="0"/>
              <a:t>As part of the evaluation, York Consulting LLP (YCL) undertook this additional research to identify good practice and learning insights regarding the delivery of step-down interventions and the Social Impact Bond (SIB) approach to financing and managing similar children’s social care initiatives.</a:t>
            </a:r>
          </a:p>
          <a:p>
            <a:pPr lvl="2"/>
            <a:endParaRPr lang="en-GB" sz="2000" dirty="0"/>
          </a:p>
          <a:p>
            <a:pPr lvl="2"/>
            <a:r>
              <a:rPr lang="en-GB" sz="2000" dirty="0"/>
              <a:t>In the following we set out a series of good practice features or lessons learnt, drawing on illustrative examples across several local authority models.</a:t>
            </a:r>
          </a:p>
          <a:p>
            <a:pPr lvl="8"/>
            <a:endParaRPr lang="en-GB" sz="2000" dirty="0"/>
          </a:p>
        </p:txBody>
      </p:sp>
      <p:sp>
        <p:nvSpPr>
          <p:cNvPr id="2" name="Slide Number Placeholder 1">
            <a:extLst>
              <a:ext uri="{FF2B5EF4-FFF2-40B4-BE49-F238E27FC236}">
                <a16:creationId xmlns:a16="http://schemas.microsoft.com/office/drawing/2014/main" id="{7A16D668-20BA-074F-E900-55888E71D020}"/>
              </a:ext>
            </a:extLst>
          </p:cNvPr>
          <p:cNvSpPr>
            <a:spLocks noGrp="1"/>
          </p:cNvSpPr>
          <p:nvPr>
            <p:ph type="sldNum" sz="quarter" idx="12"/>
          </p:nvPr>
        </p:nvSpPr>
        <p:spPr/>
        <p:txBody>
          <a:bodyPr/>
          <a:lstStyle/>
          <a:p>
            <a:fld id="{2442393B-2822-4E9E-8FD8-36476C17028C}" type="slidenum">
              <a:rPr lang="en-GB" smtClean="0"/>
              <a:t>4</a:t>
            </a:fld>
            <a:endParaRPr lang="en-GB"/>
          </a:p>
        </p:txBody>
      </p:sp>
    </p:spTree>
    <p:extLst>
      <p:ext uri="{BB962C8B-B14F-4D97-AF65-F5344CB8AC3E}">
        <p14:creationId xmlns:p14="http://schemas.microsoft.com/office/powerpoint/2010/main" val="55263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1234C-B6B0-6FA4-3730-837C3ED196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F2EFE5-9AA3-921F-F8AE-0F780E72DE9D}"/>
              </a:ext>
            </a:extLst>
          </p:cNvPr>
          <p:cNvSpPr>
            <a:spLocks noGrp="1"/>
          </p:cNvSpPr>
          <p:nvPr>
            <p:ph type="title"/>
          </p:nvPr>
        </p:nvSpPr>
        <p:spPr>
          <a:xfrm>
            <a:off x="540000" y="1250767"/>
            <a:ext cx="11031668" cy="1538883"/>
          </a:xfrm>
        </p:spPr>
        <p:txBody>
          <a:bodyPr/>
          <a:lstStyle/>
          <a:p>
            <a:r>
              <a:rPr lang="en-GB" dirty="0"/>
              <a:t>What works well for fostering step-down?</a:t>
            </a:r>
          </a:p>
        </p:txBody>
      </p:sp>
      <p:sp>
        <p:nvSpPr>
          <p:cNvPr id="3" name="Text Placeholder 2">
            <a:extLst>
              <a:ext uri="{FF2B5EF4-FFF2-40B4-BE49-F238E27FC236}">
                <a16:creationId xmlns:a16="http://schemas.microsoft.com/office/drawing/2014/main" id="{86AC1DA5-3CE8-B5F4-908D-22E91DB3CD5B}"/>
              </a:ext>
            </a:extLst>
          </p:cNvPr>
          <p:cNvSpPr>
            <a:spLocks noGrp="1"/>
          </p:cNvSpPr>
          <p:nvPr>
            <p:ph type="body" idx="1"/>
          </p:nvPr>
        </p:nvSpPr>
        <p:spPr>
          <a:xfrm>
            <a:off x="539999" y="3206904"/>
            <a:ext cx="11115381" cy="2406361"/>
          </a:xfrm>
        </p:spPr>
        <p:txBody>
          <a:bodyPr/>
          <a:lstStyle/>
          <a:p>
            <a:pPr>
              <a:lnSpc>
                <a:spcPct val="115000"/>
              </a:lnSpc>
              <a:spcAft>
                <a:spcPts val="800"/>
              </a:spcAft>
              <a:buNone/>
            </a:pPr>
            <a:r>
              <a:rPr lang="en-GB" sz="1800" kern="100" dirty="0">
                <a:effectLst/>
                <a:ea typeface="Aptos" panose="020B0004020202020204" pitchFamily="34" charset="0"/>
                <a:cs typeface="Times New Roman" panose="02020603050405020304" pitchFamily="18" charset="0"/>
              </a:rPr>
              <a:t>Step-down delivery models are designed to facilitate the transition of children and young people (CYP) from residential care to family foster placements. These models aim to provide a structured and supportive process that addresses the unique needs of each child, ensuring a smooth and successful transition. Various local authorities (LA) have implemented different step-down delivery models. </a:t>
            </a:r>
          </a:p>
          <a:p>
            <a:pPr>
              <a:lnSpc>
                <a:spcPct val="115000"/>
              </a:lnSpc>
              <a:spcAft>
                <a:spcPts val="800"/>
              </a:spcAft>
              <a:buNone/>
            </a:pPr>
            <a:r>
              <a:rPr lang="en-GB" sz="1800" kern="100" dirty="0">
                <a:ea typeface="Aptos" panose="020B0004020202020204" pitchFamily="34" charset="0"/>
                <a:cs typeface="Times New Roman" panose="02020603050405020304" pitchFamily="18" charset="0"/>
              </a:rPr>
              <a:t>This section considers w</a:t>
            </a:r>
            <a:r>
              <a:rPr lang="en-GB" sz="1800" kern="100" dirty="0">
                <a:effectLst/>
                <a:ea typeface="Aptos" panose="020B0004020202020204" pitchFamily="34" charset="0"/>
                <a:cs typeface="Times New Roman" panose="02020603050405020304" pitchFamily="18" charset="0"/>
              </a:rPr>
              <a:t>hat has worked well for residential step-down interventions/projects in other LA areas and includes case study examples, providing valuable insights to consider when designing future step-down interventions.</a:t>
            </a:r>
          </a:p>
          <a:p>
            <a:endParaRPr lang="en-GB" dirty="0"/>
          </a:p>
        </p:txBody>
      </p:sp>
    </p:spTree>
    <p:extLst>
      <p:ext uri="{BB962C8B-B14F-4D97-AF65-F5344CB8AC3E}">
        <p14:creationId xmlns:p14="http://schemas.microsoft.com/office/powerpoint/2010/main" val="323378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E686BE-73C8-19EE-4DB9-267F920B8A73}"/>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EF9CD33-E28D-50F7-BABC-231029903AF1}"/>
              </a:ext>
            </a:extLst>
          </p:cNvPr>
          <p:cNvSpPr>
            <a:spLocks noGrp="1"/>
          </p:cNvSpPr>
          <p:nvPr>
            <p:ph sz="quarter" idx="14"/>
          </p:nvPr>
        </p:nvSpPr>
        <p:spPr>
          <a:xfrm>
            <a:off x="360000" y="923633"/>
            <a:ext cx="11472000" cy="6241541"/>
          </a:xfrm>
        </p:spPr>
        <p:txBody>
          <a:bodyPr/>
          <a:lstStyle/>
          <a:p>
            <a:pPr marL="1800" lvl="1" indent="0">
              <a:buNone/>
            </a:pPr>
            <a:r>
              <a:rPr lang="en-GB" sz="1800" dirty="0"/>
              <a:t>Strong stakeholder engagement is essential for the success of step-down fostering projects. </a:t>
            </a:r>
            <a:r>
              <a:rPr lang="en-GB" sz="1800" b="1" dirty="0"/>
              <a:t>Engaging</a:t>
            </a:r>
            <a:r>
              <a:rPr lang="en-GB" sz="1800" dirty="0"/>
              <a:t> all </a:t>
            </a:r>
            <a:r>
              <a:rPr lang="en-GB" sz="1800" b="1" dirty="0"/>
              <a:t>relevant</a:t>
            </a:r>
            <a:r>
              <a:rPr lang="en-GB" sz="1800" dirty="0"/>
              <a:t> stakeholders, including social workers, carers, and placement professionals, </a:t>
            </a:r>
            <a:r>
              <a:rPr lang="en-GB" sz="1800" b="1" dirty="0"/>
              <a:t>early</a:t>
            </a:r>
            <a:r>
              <a:rPr lang="en-GB" sz="1800" dirty="0"/>
              <a:t> and </a:t>
            </a:r>
            <a:r>
              <a:rPr lang="en-GB" sz="1800" b="1" dirty="0"/>
              <a:t>continuously</a:t>
            </a:r>
            <a:r>
              <a:rPr lang="en-GB" sz="1800" dirty="0"/>
              <a:t> throughout the project is vital for ensuring a coordinated and collaborative approach. </a:t>
            </a:r>
          </a:p>
          <a:p>
            <a:pPr lvl="7"/>
            <a:r>
              <a:rPr lang="en-GB" sz="2000" dirty="0"/>
              <a:t>Case Study: Lancashire</a:t>
            </a:r>
          </a:p>
          <a:p>
            <a:pPr lvl="2"/>
            <a:r>
              <a:rPr lang="en-GB" sz="1800" dirty="0"/>
              <a:t>Lancashire developed several best practices to enhance matching outcomes through strong stakeholder engagement.</a:t>
            </a:r>
          </a:p>
          <a:p>
            <a:pPr lvl="2"/>
            <a:r>
              <a:rPr lang="en-GB" sz="1800" dirty="0"/>
              <a:t>Social workers, residential key workers, and therapists presented cases in 15-minute slots during meetings, bringing the child’s profile to life for fostering agencies.</a:t>
            </a:r>
          </a:p>
          <a:p>
            <a:pPr lvl="2"/>
            <a:r>
              <a:rPr lang="en-GB" sz="1800" dirty="0"/>
              <a:t>Engaged the </a:t>
            </a:r>
            <a:r>
              <a:rPr lang="en-GB" sz="1800" b="1" dirty="0"/>
              <a:t>right representatives </a:t>
            </a:r>
            <a:r>
              <a:rPr lang="en-GB" sz="1800" dirty="0"/>
              <a:t>from agencies, such as regional managers who understand carer skill sets, significantly improving matching outcomes.</a:t>
            </a:r>
          </a:p>
          <a:p>
            <a:pPr lvl="2"/>
            <a:r>
              <a:rPr lang="en-GB" sz="1800" dirty="0"/>
              <a:t>Weekly calls with providers, including </a:t>
            </a:r>
            <a:r>
              <a:rPr lang="en-GB" sz="1800" b="1" dirty="0"/>
              <a:t>Friday summary updates</a:t>
            </a:r>
            <a:r>
              <a:rPr lang="en-GB" sz="1800" dirty="0"/>
              <a:t>, kept step-down children on their radar, ensuring </a:t>
            </a:r>
            <a:r>
              <a:rPr lang="en-GB" sz="1800" b="1" dirty="0"/>
              <a:t>placements remained a priority</a:t>
            </a:r>
            <a:r>
              <a:rPr lang="en-GB" sz="1800" dirty="0"/>
              <a:t>.</a:t>
            </a:r>
          </a:p>
          <a:p>
            <a:pPr lvl="2"/>
            <a:endParaRPr lang="en-GB" sz="1800" dirty="0"/>
          </a:p>
          <a:p>
            <a:pPr lvl="1"/>
            <a:endParaRPr lang="en-GB" sz="1800" dirty="0"/>
          </a:p>
        </p:txBody>
      </p:sp>
      <p:sp>
        <p:nvSpPr>
          <p:cNvPr id="7" name="Title 6">
            <a:extLst>
              <a:ext uri="{FF2B5EF4-FFF2-40B4-BE49-F238E27FC236}">
                <a16:creationId xmlns:a16="http://schemas.microsoft.com/office/drawing/2014/main" id="{EFA80C12-93A9-42C4-95F9-14C46403BAB8}"/>
              </a:ext>
            </a:extLst>
          </p:cNvPr>
          <p:cNvSpPr>
            <a:spLocks noGrp="1"/>
          </p:cNvSpPr>
          <p:nvPr>
            <p:ph type="title"/>
          </p:nvPr>
        </p:nvSpPr>
        <p:spPr>
          <a:xfrm>
            <a:off x="360000" y="288000"/>
            <a:ext cx="11472000" cy="401457"/>
          </a:xfrm>
        </p:spPr>
        <p:txBody>
          <a:bodyPr/>
          <a:lstStyle/>
          <a:p>
            <a:r>
              <a:rPr lang="en-GB"/>
              <a:t>Strong stakeholder engagement</a:t>
            </a:r>
          </a:p>
        </p:txBody>
      </p:sp>
      <p:sp>
        <p:nvSpPr>
          <p:cNvPr id="2" name="Slide Number Placeholder 1">
            <a:extLst>
              <a:ext uri="{FF2B5EF4-FFF2-40B4-BE49-F238E27FC236}">
                <a16:creationId xmlns:a16="http://schemas.microsoft.com/office/drawing/2014/main" id="{653A8ECB-9922-0256-6846-C895384AD855}"/>
              </a:ext>
            </a:extLst>
          </p:cNvPr>
          <p:cNvSpPr>
            <a:spLocks noGrp="1"/>
          </p:cNvSpPr>
          <p:nvPr>
            <p:ph type="sldNum" sz="quarter" idx="12"/>
          </p:nvPr>
        </p:nvSpPr>
        <p:spPr/>
        <p:txBody>
          <a:bodyPr/>
          <a:lstStyle/>
          <a:p>
            <a:fld id="{2442393B-2822-4E9E-8FD8-36476C17028C}" type="slidenum">
              <a:rPr lang="en-GB" smtClean="0"/>
              <a:t>6</a:t>
            </a:fld>
            <a:endParaRPr lang="en-GB"/>
          </a:p>
        </p:txBody>
      </p:sp>
    </p:spTree>
    <p:extLst>
      <p:ext uri="{BB962C8B-B14F-4D97-AF65-F5344CB8AC3E}">
        <p14:creationId xmlns:p14="http://schemas.microsoft.com/office/powerpoint/2010/main" val="268295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99192-47FF-8C21-63B0-C9562E4284AE}"/>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477F414-AD03-68B7-1E2C-637369B4F30B}"/>
              </a:ext>
            </a:extLst>
          </p:cNvPr>
          <p:cNvSpPr>
            <a:spLocks noGrp="1"/>
          </p:cNvSpPr>
          <p:nvPr>
            <p:ph sz="quarter" idx="14"/>
          </p:nvPr>
        </p:nvSpPr>
        <p:spPr>
          <a:xfrm>
            <a:off x="291683" y="1015904"/>
            <a:ext cx="11472000" cy="4590347"/>
          </a:xfrm>
        </p:spPr>
        <p:txBody>
          <a:bodyPr/>
          <a:lstStyle/>
          <a:p>
            <a:pPr marL="1800" lvl="1" indent="0">
              <a:buNone/>
            </a:pPr>
            <a:r>
              <a:rPr lang="en-GB" sz="1800" dirty="0"/>
              <a:t>Achieving senior-level buy-in is particularly crucial for securing the necessary support and resources for a project. </a:t>
            </a:r>
          </a:p>
          <a:p>
            <a:pPr lvl="7"/>
            <a:r>
              <a:rPr lang="en-GB" sz="2000" dirty="0"/>
              <a:t>Case Study: Fostering Better Outcomes</a:t>
            </a:r>
          </a:p>
          <a:p>
            <a:pPr lvl="1"/>
            <a:r>
              <a:rPr lang="en-GB" sz="1800" dirty="0"/>
              <a:t>Strong buy-in and ownership from key stakeholders, including the commissioner, senior leaders, and the project manager, were pivotal for the success of Fostering Better Outcomes in Cheshire.</a:t>
            </a:r>
          </a:p>
          <a:p>
            <a:pPr lvl="1"/>
            <a:r>
              <a:rPr lang="en-GB" sz="1800" dirty="0"/>
              <a:t>This buy-in ensures that the project has the backing it needs to succeed and that all </a:t>
            </a:r>
            <a:r>
              <a:rPr lang="en-GB" sz="1800" b="1" dirty="0"/>
              <a:t>necessary resources </a:t>
            </a:r>
            <a:r>
              <a:rPr lang="en-GB" sz="1800" dirty="0"/>
              <a:t>are allocated to support the placements. </a:t>
            </a:r>
          </a:p>
        </p:txBody>
      </p:sp>
      <p:sp>
        <p:nvSpPr>
          <p:cNvPr id="7" name="Title 6">
            <a:extLst>
              <a:ext uri="{FF2B5EF4-FFF2-40B4-BE49-F238E27FC236}">
                <a16:creationId xmlns:a16="http://schemas.microsoft.com/office/drawing/2014/main" id="{021420B2-2A74-AB07-ECAE-4146AE4A69FA}"/>
              </a:ext>
            </a:extLst>
          </p:cNvPr>
          <p:cNvSpPr>
            <a:spLocks noGrp="1"/>
          </p:cNvSpPr>
          <p:nvPr>
            <p:ph type="title"/>
          </p:nvPr>
        </p:nvSpPr>
        <p:spPr>
          <a:xfrm>
            <a:off x="360000" y="288000"/>
            <a:ext cx="11472000" cy="401457"/>
          </a:xfrm>
        </p:spPr>
        <p:txBody>
          <a:bodyPr/>
          <a:lstStyle/>
          <a:p>
            <a:r>
              <a:rPr lang="en-GB"/>
              <a:t>Senior-level buy in</a:t>
            </a:r>
          </a:p>
        </p:txBody>
      </p:sp>
      <p:sp>
        <p:nvSpPr>
          <p:cNvPr id="2" name="Slide Number Placeholder 1">
            <a:extLst>
              <a:ext uri="{FF2B5EF4-FFF2-40B4-BE49-F238E27FC236}">
                <a16:creationId xmlns:a16="http://schemas.microsoft.com/office/drawing/2014/main" id="{C682626C-D015-2EFD-144F-EEBAC7625054}"/>
              </a:ext>
            </a:extLst>
          </p:cNvPr>
          <p:cNvSpPr>
            <a:spLocks noGrp="1"/>
          </p:cNvSpPr>
          <p:nvPr>
            <p:ph type="sldNum" sz="quarter" idx="12"/>
          </p:nvPr>
        </p:nvSpPr>
        <p:spPr/>
        <p:txBody>
          <a:bodyPr/>
          <a:lstStyle/>
          <a:p>
            <a:fld id="{2442393B-2822-4E9E-8FD8-36476C17028C}" type="slidenum">
              <a:rPr lang="en-GB" smtClean="0"/>
              <a:t>7</a:t>
            </a:fld>
            <a:endParaRPr lang="en-GB"/>
          </a:p>
        </p:txBody>
      </p:sp>
    </p:spTree>
    <p:extLst>
      <p:ext uri="{BB962C8B-B14F-4D97-AF65-F5344CB8AC3E}">
        <p14:creationId xmlns:p14="http://schemas.microsoft.com/office/powerpoint/2010/main" val="4262357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F3071-9C5E-E303-2DF0-DD9CC11F0071}"/>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E855EFC-551B-449A-2DFC-03C3C24A4042}"/>
              </a:ext>
            </a:extLst>
          </p:cNvPr>
          <p:cNvSpPr>
            <a:spLocks noGrp="1"/>
          </p:cNvSpPr>
          <p:nvPr>
            <p:ph sz="quarter" idx="14"/>
          </p:nvPr>
        </p:nvSpPr>
        <p:spPr>
          <a:xfrm>
            <a:off x="360000" y="914642"/>
            <a:ext cx="11472000" cy="4590347"/>
          </a:xfrm>
        </p:spPr>
        <p:txBody>
          <a:bodyPr/>
          <a:lstStyle/>
          <a:p>
            <a:pPr marL="1800" lvl="2" indent="0">
              <a:buNone/>
            </a:pPr>
            <a:r>
              <a:rPr lang="en-GB" sz="1800" dirty="0"/>
              <a:t>Having dedicated teams and roles, such as a strong project manager focused solely on foster care searches, helps streamline the process and improve outcomes. </a:t>
            </a:r>
          </a:p>
          <a:p>
            <a:pPr marL="1800" lvl="2" indent="0">
              <a:buNone/>
            </a:pPr>
            <a:endParaRPr lang="en-GB" sz="1800" dirty="0"/>
          </a:p>
          <a:p>
            <a:pPr lvl="7"/>
            <a:r>
              <a:rPr lang="en-GB" sz="2000" dirty="0"/>
              <a:t>Case Study: Lancashire</a:t>
            </a:r>
          </a:p>
          <a:p>
            <a:pPr lvl="2"/>
            <a:r>
              <a:rPr lang="en-GB" sz="1800" b="1" dirty="0"/>
              <a:t>Dedicated brokerage and family finding teams </a:t>
            </a:r>
            <a:r>
              <a:rPr lang="en-GB" sz="1800" dirty="0"/>
              <a:t>in Lancashire, for example, played a critical role in identifying suitable placements and </a:t>
            </a:r>
            <a:r>
              <a:rPr lang="en-GB" sz="1800" b="1" dirty="0"/>
              <a:t>supporting</a:t>
            </a:r>
            <a:r>
              <a:rPr lang="en-GB" sz="1800" dirty="0"/>
              <a:t> the </a:t>
            </a:r>
            <a:r>
              <a:rPr lang="en-GB" sz="1800" b="1" dirty="0"/>
              <a:t>transition</a:t>
            </a:r>
            <a:r>
              <a:rPr lang="en-GB" sz="1800" dirty="0"/>
              <a:t>. These teams ensure that the process is efficient and that the </a:t>
            </a:r>
            <a:r>
              <a:rPr lang="en-GB" sz="1800" b="1" dirty="0"/>
              <a:t>best possible matches </a:t>
            </a:r>
            <a:r>
              <a:rPr lang="en-GB" sz="1800" dirty="0"/>
              <a:t>are made for the children. </a:t>
            </a:r>
          </a:p>
          <a:p>
            <a:pPr marL="1800" lvl="2" indent="0">
              <a:buNone/>
            </a:pPr>
            <a:endParaRPr lang="en-GB" sz="1800" dirty="0"/>
          </a:p>
          <a:p>
            <a:pPr lvl="7"/>
            <a:r>
              <a:rPr lang="en-GB" sz="2000" dirty="0"/>
              <a:t>Case Study: DN2 Stars</a:t>
            </a:r>
          </a:p>
          <a:p>
            <a:pPr lvl="2"/>
            <a:r>
              <a:rPr lang="en-GB" sz="1800" dirty="0"/>
              <a:t>As part of an evaluation of the DN2 STARS programme, York Consulting found that the service model worked well; the </a:t>
            </a:r>
            <a:r>
              <a:rPr lang="en-GB" sz="1800" b="1" dirty="0"/>
              <a:t>key worker approach </a:t>
            </a:r>
            <a:r>
              <a:rPr lang="en-GB" sz="1800" dirty="0"/>
              <a:t>was clearly </a:t>
            </a:r>
            <a:r>
              <a:rPr lang="en-GB" sz="1800" b="1" dirty="0"/>
              <a:t>valued</a:t>
            </a:r>
            <a:r>
              <a:rPr lang="en-GB" sz="1800" dirty="0"/>
              <a:t> by parents and carers, offering them a </a:t>
            </a:r>
            <a:r>
              <a:rPr lang="en-GB" sz="1800" b="1" dirty="0"/>
              <a:t>dedicated practitioner </a:t>
            </a:r>
            <a:r>
              <a:rPr lang="en-GB" sz="1800" dirty="0"/>
              <a:t>to listen to their needs, provide reassurance and advice, and advocate to other professionals for their and their child’s needs. </a:t>
            </a:r>
          </a:p>
          <a:p>
            <a:pPr lvl="2"/>
            <a:r>
              <a:rPr lang="en-GB" sz="1800" dirty="0"/>
              <a:t>The </a:t>
            </a:r>
            <a:r>
              <a:rPr lang="en-GB" sz="1800" b="1" dirty="0"/>
              <a:t>multi-disciplinary progress meetings</a:t>
            </a:r>
            <a:r>
              <a:rPr lang="en-GB" sz="1800" dirty="0"/>
              <a:t> and therapeutic parenting training were also valued enablers of positive outcomes.</a:t>
            </a:r>
          </a:p>
          <a:p>
            <a:pPr lvl="2"/>
            <a:endParaRPr lang="en-GB" sz="1800" dirty="0"/>
          </a:p>
        </p:txBody>
      </p:sp>
      <p:sp>
        <p:nvSpPr>
          <p:cNvPr id="7" name="Title 6">
            <a:extLst>
              <a:ext uri="{FF2B5EF4-FFF2-40B4-BE49-F238E27FC236}">
                <a16:creationId xmlns:a16="http://schemas.microsoft.com/office/drawing/2014/main" id="{B79BF097-2049-343E-46E7-BD1C5DA5D85F}"/>
              </a:ext>
            </a:extLst>
          </p:cNvPr>
          <p:cNvSpPr>
            <a:spLocks noGrp="1"/>
          </p:cNvSpPr>
          <p:nvPr>
            <p:ph type="title"/>
          </p:nvPr>
        </p:nvSpPr>
        <p:spPr>
          <a:xfrm>
            <a:off x="360000" y="288000"/>
            <a:ext cx="11472000" cy="401457"/>
          </a:xfrm>
        </p:spPr>
        <p:txBody>
          <a:bodyPr/>
          <a:lstStyle/>
          <a:p>
            <a:r>
              <a:rPr lang="en-GB" dirty="0"/>
              <a:t>Dedicated roles and responsibilities</a:t>
            </a:r>
          </a:p>
        </p:txBody>
      </p:sp>
      <p:sp>
        <p:nvSpPr>
          <p:cNvPr id="2" name="Slide Number Placeholder 1">
            <a:extLst>
              <a:ext uri="{FF2B5EF4-FFF2-40B4-BE49-F238E27FC236}">
                <a16:creationId xmlns:a16="http://schemas.microsoft.com/office/drawing/2014/main" id="{7C7878D3-2220-6AEA-3342-A8D9EA6B0609}"/>
              </a:ext>
            </a:extLst>
          </p:cNvPr>
          <p:cNvSpPr>
            <a:spLocks noGrp="1"/>
          </p:cNvSpPr>
          <p:nvPr>
            <p:ph type="sldNum" sz="quarter" idx="12"/>
          </p:nvPr>
        </p:nvSpPr>
        <p:spPr/>
        <p:txBody>
          <a:bodyPr/>
          <a:lstStyle/>
          <a:p>
            <a:fld id="{2442393B-2822-4E9E-8FD8-36476C17028C}" type="slidenum">
              <a:rPr lang="en-GB" smtClean="0"/>
              <a:t>8</a:t>
            </a:fld>
            <a:endParaRPr lang="en-GB"/>
          </a:p>
        </p:txBody>
      </p:sp>
    </p:spTree>
    <p:extLst>
      <p:ext uri="{BB962C8B-B14F-4D97-AF65-F5344CB8AC3E}">
        <p14:creationId xmlns:p14="http://schemas.microsoft.com/office/powerpoint/2010/main" val="2818575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BCA4E-E013-F63F-4E20-04D3B8DA518F}"/>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895BC1-5BE1-8778-11B8-3A210E199581}"/>
              </a:ext>
            </a:extLst>
          </p:cNvPr>
          <p:cNvSpPr>
            <a:spLocks noGrp="1"/>
          </p:cNvSpPr>
          <p:nvPr>
            <p:ph sz="quarter" idx="14"/>
          </p:nvPr>
        </p:nvSpPr>
        <p:spPr>
          <a:xfrm>
            <a:off x="360000" y="1040009"/>
            <a:ext cx="11472000" cy="4590347"/>
          </a:xfrm>
        </p:spPr>
        <p:txBody>
          <a:bodyPr/>
          <a:lstStyle/>
          <a:p>
            <a:pPr lvl="2"/>
            <a:r>
              <a:rPr lang="en-GB" sz="1800" dirty="0"/>
              <a:t>Ensuring structured assessments are in place to </a:t>
            </a:r>
            <a:r>
              <a:rPr lang="en-GB" sz="1800" b="1" dirty="0"/>
              <a:t>evaluate children’s readiness for transition</a:t>
            </a:r>
            <a:r>
              <a:rPr lang="en-GB" sz="1800" dirty="0"/>
              <a:t> from residential care to foster care is integral.</a:t>
            </a:r>
          </a:p>
          <a:p>
            <a:pPr lvl="2"/>
            <a:r>
              <a:rPr lang="en-GB" sz="1800" dirty="0"/>
              <a:t>Tools like the </a:t>
            </a:r>
            <a:r>
              <a:rPr lang="en-GB" sz="1800" b="1" dirty="0"/>
              <a:t>BERRI system </a:t>
            </a:r>
            <a:r>
              <a:rPr lang="en-GB" sz="1800" dirty="0"/>
              <a:t>are instrumental in evaluating children's readiness for transition from residential care to foster care or returning to their families. The BERRI system, for instance, provides </a:t>
            </a:r>
            <a:r>
              <a:rPr lang="en-GB" sz="1800" b="1" dirty="0"/>
              <a:t>detailed reports </a:t>
            </a:r>
            <a:r>
              <a:rPr lang="en-GB" sz="1800" dirty="0"/>
              <a:t>and </a:t>
            </a:r>
            <a:r>
              <a:rPr lang="en-GB" sz="1800" b="1" dirty="0"/>
              <a:t>therapeutic assessments</a:t>
            </a:r>
            <a:r>
              <a:rPr lang="en-GB" sz="1800" dirty="0"/>
              <a:t>, which </a:t>
            </a:r>
            <a:r>
              <a:rPr lang="en-GB" sz="1800" b="1" dirty="0"/>
              <a:t>support decision-making </a:t>
            </a:r>
            <a:r>
              <a:rPr lang="en-GB" sz="1800" dirty="0"/>
              <a:t>and reduce wait times for Child and Adolescence Mental Health Services (CAMHS) by up to 18 months. </a:t>
            </a:r>
          </a:p>
          <a:p>
            <a:pPr lvl="2"/>
            <a:r>
              <a:rPr lang="en-GB" sz="1800" dirty="0"/>
              <a:t>These structured assessments ensure that the needs of the children are thoroughly understood and addressed, facilitating a smoother transition. By providing a clear and comprehensive understanding of each child's needs, the right support is in place from the outset.</a:t>
            </a:r>
          </a:p>
          <a:p>
            <a:pPr lvl="2"/>
            <a:r>
              <a:rPr lang="en-GB" sz="1800" dirty="0"/>
              <a:t>For residential step-down, placements with newer carers or in environments </a:t>
            </a:r>
            <a:r>
              <a:rPr lang="en-GB" sz="1800" b="1" dirty="0"/>
              <a:t>unsuitable</a:t>
            </a:r>
            <a:r>
              <a:rPr lang="en-GB" sz="1800" dirty="0"/>
              <a:t> for the children’s needs can lead to disruptions. A </a:t>
            </a:r>
            <a:r>
              <a:rPr lang="en-GB" sz="1800" b="1" dirty="0"/>
              <a:t>process</a:t>
            </a:r>
            <a:r>
              <a:rPr lang="en-GB" sz="1800" dirty="0"/>
              <a:t> to fully </a:t>
            </a:r>
            <a:r>
              <a:rPr lang="en-GB" sz="1800" b="1" dirty="0"/>
              <a:t>understand</a:t>
            </a:r>
            <a:r>
              <a:rPr lang="en-GB" sz="1800" dirty="0"/>
              <a:t> children’s </a:t>
            </a:r>
            <a:r>
              <a:rPr lang="en-GB" sz="1800" b="1" dirty="0"/>
              <a:t>needs</a:t>
            </a:r>
            <a:r>
              <a:rPr lang="en-GB" sz="1800" dirty="0"/>
              <a:t> and review whether carer matches are suitable in these circumstances is crucial for the success of the placements</a:t>
            </a:r>
            <a:r>
              <a:rPr lang="en-GB" sz="1800" dirty="0">
                <a:solidFill>
                  <a:srgbClr val="FF0000"/>
                </a:solidFill>
              </a:rPr>
              <a:t>.</a:t>
            </a:r>
            <a:endParaRPr lang="en-GB" sz="1800" dirty="0"/>
          </a:p>
        </p:txBody>
      </p:sp>
      <p:sp>
        <p:nvSpPr>
          <p:cNvPr id="7" name="Title 6">
            <a:extLst>
              <a:ext uri="{FF2B5EF4-FFF2-40B4-BE49-F238E27FC236}">
                <a16:creationId xmlns:a16="http://schemas.microsoft.com/office/drawing/2014/main" id="{63012D82-14EE-0EC2-DF77-BEE40D3502A8}"/>
              </a:ext>
            </a:extLst>
          </p:cNvPr>
          <p:cNvSpPr>
            <a:spLocks noGrp="1"/>
          </p:cNvSpPr>
          <p:nvPr>
            <p:ph type="title"/>
          </p:nvPr>
        </p:nvSpPr>
        <p:spPr>
          <a:xfrm>
            <a:off x="360000" y="288000"/>
            <a:ext cx="11472000" cy="401457"/>
          </a:xfrm>
        </p:spPr>
        <p:txBody>
          <a:bodyPr/>
          <a:lstStyle/>
          <a:p>
            <a:r>
              <a:rPr lang="en-GB"/>
              <a:t>Structured assessments</a:t>
            </a:r>
          </a:p>
        </p:txBody>
      </p:sp>
      <p:sp>
        <p:nvSpPr>
          <p:cNvPr id="2" name="Slide Number Placeholder 1">
            <a:extLst>
              <a:ext uri="{FF2B5EF4-FFF2-40B4-BE49-F238E27FC236}">
                <a16:creationId xmlns:a16="http://schemas.microsoft.com/office/drawing/2014/main" id="{4D50E647-38D3-6CF4-27F3-DF5E48369F33}"/>
              </a:ext>
            </a:extLst>
          </p:cNvPr>
          <p:cNvSpPr>
            <a:spLocks noGrp="1"/>
          </p:cNvSpPr>
          <p:nvPr>
            <p:ph type="sldNum" sz="quarter" idx="12"/>
          </p:nvPr>
        </p:nvSpPr>
        <p:spPr/>
        <p:txBody>
          <a:bodyPr/>
          <a:lstStyle/>
          <a:p>
            <a:fld id="{2442393B-2822-4E9E-8FD8-36476C17028C}" type="slidenum">
              <a:rPr lang="en-GB" smtClean="0"/>
              <a:t>9</a:t>
            </a:fld>
            <a:endParaRPr lang="en-GB"/>
          </a:p>
        </p:txBody>
      </p:sp>
    </p:spTree>
    <p:extLst>
      <p:ext uri="{BB962C8B-B14F-4D97-AF65-F5344CB8AC3E}">
        <p14:creationId xmlns:p14="http://schemas.microsoft.com/office/powerpoint/2010/main" val="2691327948"/>
      </p:ext>
    </p:extLst>
  </p:cSld>
  <p:clrMapOvr>
    <a:masterClrMapping/>
  </p:clrMapOvr>
</p:sld>
</file>

<file path=ppt/theme/theme1.xml><?xml version="1.0" encoding="utf-8"?>
<a:theme xmlns:a="http://schemas.openxmlformats.org/drawingml/2006/main" name="York Consulting Theme">
  <a:themeElements>
    <a:clrScheme name="York">
      <a:dk1>
        <a:sysClr val="windowText" lastClr="000000"/>
      </a:dk1>
      <a:lt1>
        <a:sysClr val="window" lastClr="FFFFFF"/>
      </a:lt1>
      <a:dk2>
        <a:srgbClr val="1B0757"/>
      </a:dk2>
      <a:lt2>
        <a:srgbClr val="6D30A7"/>
      </a:lt2>
      <a:accent1>
        <a:srgbClr val="0024B2"/>
      </a:accent1>
      <a:accent2>
        <a:srgbClr val="667CD1"/>
      </a:accent2>
      <a:accent3>
        <a:srgbClr val="D4D0D6"/>
      </a:accent3>
      <a:accent4>
        <a:srgbClr val="BDA2D7"/>
      </a:accent4>
      <a:accent5>
        <a:srgbClr val="7400A3"/>
      </a:accent5>
      <a:accent6>
        <a:srgbClr val="6FDBC7"/>
      </a:accent6>
      <a:hlink>
        <a:srgbClr val="000000"/>
      </a:hlink>
      <a:folHlink>
        <a:srgbClr val="000000"/>
      </a:folHlink>
    </a:clrScheme>
    <a:fontScheme name="ER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400" dirty="0"/>
        </a:defPPr>
      </a:lstStyle>
    </a:txDef>
  </a:objectDefaults>
  <a:extraClrSchemeLst/>
  <a:custClrLst>
    <a:custClr name="Pebble Tint">
      <a:srgbClr val="F1F1F1"/>
    </a:custClr>
    <a:custClr name="Purple Tint">
      <a:srgbClr val="E0D7FB"/>
    </a:custClr>
  </a:custClrLst>
  <a:extLst>
    <a:ext uri="{05A4C25C-085E-4340-85A3-A5531E510DB2}">
      <thm15:themeFamily xmlns:thm15="http://schemas.microsoft.com/office/thememl/2012/main" name="Presentation1" id="{CE53387F-5215-4490-BAE3-D6908A34F1D6}" vid="{7AB90B61-6CE1-4531-81FE-AD54244270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84E0977044144083877F0615A12187" ma:contentTypeVersion="20" ma:contentTypeDescription="Create a new document." ma:contentTypeScope="" ma:versionID="3479b51ed873a4d371ba8c1946e694cc">
  <xsd:schema xmlns:xsd="http://www.w3.org/2001/XMLSchema" xmlns:xs="http://www.w3.org/2001/XMLSchema" xmlns:p="http://schemas.microsoft.com/office/2006/metadata/properties" xmlns:ns2="07751391-0a52-4aa7-887f-0b3bbb9dd521" xmlns:ns3="9b34b170-d51d-4ae6-9f35-e5294fdcd1d0" targetNamespace="http://schemas.microsoft.com/office/2006/metadata/properties" ma:root="true" ma:fieldsID="e82d85b499ea487530b37fe4b0a33404" ns2:_="" ns3:_="">
    <xsd:import namespace="07751391-0a52-4aa7-887f-0b3bbb9dd521"/>
    <xsd:import namespace="9b34b170-d51d-4ae6-9f35-e5294fdcd1d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GDPR"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SearchProperties" minOccurs="0"/>
                <xsd:element ref="ns2:MediaServiceObjectDetectorVersion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51391-0a52-4aa7-887f-0b3bbb9dd5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GDPR" ma:index="16" nillable="true" ma:displayName="GDPR" ma:default="0" ma:format="Dropdown" ma:internalName="GDPR">
      <xsd:simpleType>
        <xsd:restriction base="dms:Boolea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f6f11cb-0ff8-429c-b4b6-daae28e3ea22"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Location" ma:index="25" nillable="true" ma:displayName="Location" ma:description="" ma:indexed="true" ma:internalName="MediaServiceLocation" ma:readOnly="true">
      <xsd:simpleType>
        <xsd:restriction base="dms:Text"/>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34b170-d51d-4ae6-9f35-e5294fdcd1d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962e9ec-b133-438f-98fa-ef17594725db}" ma:internalName="TaxCatchAll" ma:showField="CatchAllData" ma:web="9b34b170-d51d-4ae6-9f35-e5294fdcd1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7751391-0a52-4aa7-887f-0b3bbb9dd521">
      <Terms xmlns="http://schemas.microsoft.com/office/infopath/2007/PartnerControls"/>
    </lcf76f155ced4ddcb4097134ff3c332f>
    <GDPR xmlns="07751391-0a52-4aa7-887f-0b3bbb9dd521">false</GDPR>
    <TaxCatchAll xmlns="9b34b170-d51d-4ae6-9f35-e5294fdcd1d0" xsi:nil="true"/>
  </documentManagement>
</p:properties>
</file>

<file path=customXml/itemProps1.xml><?xml version="1.0" encoding="utf-8"?>
<ds:datastoreItem xmlns:ds="http://schemas.openxmlformats.org/officeDocument/2006/customXml" ds:itemID="{FAA9756B-4EA0-419E-9692-6174CB6019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51391-0a52-4aa7-887f-0b3bbb9dd521"/>
    <ds:schemaRef ds:uri="9b34b170-d51d-4ae6-9f35-e5294fdcd1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73D46C-3F0C-4BF2-998B-6BA63271C6B4}">
  <ds:schemaRefs>
    <ds:schemaRef ds:uri="http://schemas.microsoft.com/sharepoint/v3/contenttype/forms"/>
  </ds:schemaRefs>
</ds:datastoreItem>
</file>

<file path=customXml/itemProps3.xml><?xml version="1.0" encoding="utf-8"?>
<ds:datastoreItem xmlns:ds="http://schemas.openxmlformats.org/officeDocument/2006/customXml" ds:itemID="{C27F1139-4DF4-4C28-BD8A-9C388173B20D}">
  <ds:schemaRefs>
    <ds:schemaRef ds:uri="http://purl.org/dc/elements/1.1/"/>
    <ds:schemaRef ds:uri="9b34b170-d51d-4ae6-9f35-e5294fdcd1d0"/>
    <ds:schemaRef ds:uri="http://schemas.microsoft.com/office/2006/metadata/properties"/>
    <ds:schemaRef ds:uri="http://schemas.microsoft.com/office/2006/documentManagement/types"/>
    <ds:schemaRef ds:uri="http://purl.org/dc/dcmitype/"/>
    <ds:schemaRef ds:uri="http://schemas.microsoft.com/office/infopath/2007/PartnerControls"/>
    <ds:schemaRef ds:uri="http://purl.org/dc/terms/"/>
    <ds:schemaRef ds:uri="http://schemas.openxmlformats.org/package/2006/metadata/core-properties"/>
    <ds:schemaRef ds:uri="07751391-0a52-4aa7-887f-0b3bbb9dd52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York Consulting MASTER</Template>
  <TotalTime>1450</TotalTime>
  <Words>2494</Words>
  <Application>Microsoft Office PowerPoint</Application>
  <PresentationFormat>Widescreen</PresentationFormat>
  <Paragraphs>171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York Consulting Theme</vt:lpstr>
      <vt:lpstr>What works for fostering step-down?</vt:lpstr>
      <vt:lpstr>Acknowledgements </vt:lpstr>
      <vt:lpstr>Introduction</vt:lpstr>
      <vt:lpstr>PowerPoint Presentation</vt:lpstr>
      <vt:lpstr>What works well for fostering step-down?</vt:lpstr>
      <vt:lpstr>Strong stakeholder engagement</vt:lpstr>
      <vt:lpstr>Senior-level buy in</vt:lpstr>
      <vt:lpstr>Dedicated roles and responsibilities</vt:lpstr>
      <vt:lpstr>Structured assessments</vt:lpstr>
      <vt:lpstr>Appropriate therapeutic support</vt:lpstr>
      <vt:lpstr>Streamlined and consistent transition  </vt:lpstr>
      <vt:lpstr>Flexibility in contracts</vt:lpstr>
      <vt:lpstr>Good practice features: organising &amp; managing delivery</vt:lpstr>
      <vt:lpstr>The Life Chances Fund</vt:lpstr>
      <vt:lpstr>The Essex Edge of Care SIB</vt:lpstr>
      <vt:lpstr>Positive Families Partnership SOC</vt:lpstr>
      <vt:lpstr>Overall lessons from other SIB partnership models regarding effective commissioning, management, and delivery:</vt:lpstr>
      <vt:lpstr>Acknowledgements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Martha Julings</dc:creator>
  <cp:lastModifiedBy>Georgina Cowen</cp:lastModifiedBy>
  <cp:revision>5</cp:revision>
  <dcterms:created xsi:type="dcterms:W3CDTF">2024-08-09T15:49:14Z</dcterms:created>
  <dcterms:modified xsi:type="dcterms:W3CDTF">2025-07-10T10:41:30Z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0x0101009D84E0977044144083877F0615A12187</vt:lpwstr>
  </property>
  <property fmtid="{D5CDD505-2E9C-101B-9397-08002B2CF9AE}" pid="3" name="MediaServiceImageTags">
    <vt:lpwstr/>
  </property>
</Properties>
</file>